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84" r:id="rId3"/>
    <p:sldId id="282" r:id="rId4"/>
    <p:sldId id="308" r:id="rId5"/>
    <p:sldId id="312" r:id="rId6"/>
    <p:sldId id="303" r:id="rId7"/>
    <p:sldId id="313" r:id="rId8"/>
    <p:sldId id="319" r:id="rId9"/>
    <p:sldId id="314" r:id="rId10"/>
    <p:sldId id="295" r:id="rId11"/>
    <p:sldId id="288" r:id="rId12"/>
    <p:sldId id="286" r:id="rId13"/>
    <p:sldId id="311" r:id="rId14"/>
    <p:sldId id="294" r:id="rId15"/>
    <p:sldId id="293" r:id="rId16"/>
    <p:sldId id="309" r:id="rId17"/>
    <p:sldId id="306" r:id="rId18"/>
    <p:sldId id="291" r:id="rId19"/>
    <p:sldId id="316" r:id="rId20"/>
    <p:sldId id="317" r:id="rId21"/>
    <p:sldId id="301" r:id="rId22"/>
    <p:sldId id="320" r:id="rId23"/>
    <p:sldId id="315" r:id="rId24"/>
    <p:sldId id="305" r:id="rId25"/>
    <p:sldId id="304" r:id="rId26"/>
    <p:sldId id="318" r:id="rId27"/>
    <p:sldId id="296"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ADB3CF"/>
    <a:srgbClr val="99FF99"/>
    <a:srgbClr val="00FF00"/>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1" autoAdjust="0"/>
    <p:restoredTop sz="88136" autoAdjust="0"/>
  </p:normalViewPr>
  <p:slideViewPr>
    <p:cSldViewPr>
      <p:cViewPr varScale="1">
        <p:scale>
          <a:sx n="64" d="100"/>
          <a:sy n="64" d="100"/>
        </p:scale>
        <p:origin x="-67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B87A72B-DE89-47BF-B92A-BA90589D9C93}" type="datetimeFigureOut">
              <a:rPr lang="en-US" smtClean="0"/>
              <a:pPr/>
              <a:t>3/13/2012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FAE196FD-8030-4CD1-BCB7-73AEA9F62D5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C9FB55F-A830-4B6C-9A3E-815DB723A143}" type="datetimeFigureOut">
              <a:rPr lang="en-US" smtClean="0"/>
              <a:pPr/>
              <a:t>3/13/2012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BA867C3-2412-4B1C-9D15-E5A295299F1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Process how you might use these techniques instructionally</a:t>
            </a:r>
            <a:endParaRPr lang="en-US" dirty="0"/>
          </a:p>
        </p:txBody>
      </p:sp>
      <p:sp>
        <p:nvSpPr>
          <p:cNvPr id="4" name="Slide Number Placeholder 3"/>
          <p:cNvSpPr>
            <a:spLocks noGrp="1"/>
          </p:cNvSpPr>
          <p:nvPr>
            <p:ph type="sldNum" sz="quarter" idx="10"/>
          </p:nvPr>
        </p:nvSpPr>
        <p:spPr/>
        <p:txBody>
          <a:bodyPr/>
          <a:lstStyle/>
          <a:p>
            <a:fld id="{4E18714B-72B5-4C95-BA19-DF07B5D3FE0F}" type="slidenum">
              <a:rPr lang="en-US" smtClean="0"/>
              <a:pPr/>
              <a:t>5</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their TABLE</a:t>
            </a:r>
            <a:r>
              <a:rPr lang="en-US" baseline="0" dirty="0" smtClean="0"/>
              <a:t> groups they will write down any similarities, differences, and surprises.</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Beach</a:t>
            </a:r>
            <a:r>
              <a:rPr lang="en-US" baseline="0" dirty="0" smtClean="0"/>
              <a:t> ball – one student answering and recall questions</a:t>
            </a:r>
          </a:p>
          <a:p>
            <a:r>
              <a:rPr lang="en-US" baseline="0" dirty="0" smtClean="0"/>
              <a:t>Fluff – a lot of engagement but low cognition question</a:t>
            </a:r>
          </a:p>
          <a:p>
            <a:r>
              <a:rPr lang="en-US" baseline="0" dirty="0" err="1" smtClean="0"/>
              <a:t>Receivement</a:t>
            </a:r>
            <a:r>
              <a:rPr lang="en-US" baseline="0" dirty="0" smtClean="0"/>
              <a:t> Gap – Lecture format; receiving good information but no participation</a:t>
            </a:r>
          </a:p>
          <a:p>
            <a:r>
              <a:rPr lang="en-US" baseline="0" dirty="0" smtClean="0"/>
              <a:t>TPTs – High cognition and high participation</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does this remind you of? The Rigor and Relevance Framework.</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still be doing Study-Tell-Help-check,</a:t>
            </a:r>
            <a:r>
              <a:rPr lang="en-US" baseline="0" dirty="0" smtClean="0"/>
              <a:t> Explain to your Neighbor and </a:t>
            </a:r>
            <a:r>
              <a:rPr lang="en-US" dirty="0" smtClean="0"/>
              <a:t>Whip</a:t>
            </a:r>
            <a:r>
              <a:rPr lang="en-US" baseline="0" dirty="0" smtClean="0"/>
              <a:t> around or pass so you might want to choose something else. Take time to share out what you discovered with a partner.</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Explain and clarify the strategy you just read about with your partner , ask questions as necessary. Other partner explains their strategy.</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Study-tell-help-check </a:t>
            </a:r>
            <a:r>
              <a:rPr lang="en-US" baseline="0" dirty="0" smtClean="0"/>
              <a:t>about the notes you have taken so far. Explain and clarify, ask questions as necessary.</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Thumbs up/down/in between</a:t>
            </a:r>
            <a:r>
              <a:rPr lang="en-US" baseline="0" dirty="0" smtClean="0"/>
              <a:t>:  did we accomplish our objectives for today?</a:t>
            </a:r>
          </a:p>
          <a:p>
            <a:r>
              <a:rPr lang="en-US" dirty="0" smtClean="0"/>
              <a:t>2.  Meet with champagne</a:t>
            </a:r>
            <a:r>
              <a:rPr lang="en-US" baseline="0" dirty="0" smtClean="0"/>
              <a:t> partner and share which technique will be implemented with details-which subject, how, preparation to use.</a:t>
            </a:r>
          </a:p>
          <a:p>
            <a:r>
              <a:rPr lang="en-US" baseline="0" smtClean="0"/>
              <a:t>3.  Extras </a:t>
            </a:r>
            <a:r>
              <a:rPr lang="en-US" baseline="0" dirty="0" smtClean="0"/>
              <a:t>in folder.  </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25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Thumbs up/down/in between</a:t>
            </a:r>
            <a:r>
              <a:rPr lang="en-US" baseline="0" dirty="0" smtClean="0"/>
              <a:t>:  did we accomplish our objectives for today?</a:t>
            </a:r>
          </a:p>
          <a:p>
            <a:r>
              <a:rPr lang="en-US" dirty="0" smtClean="0"/>
              <a:t>2.  Meet with champagne</a:t>
            </a:r>
            <a:r>
              <a:rPr lang="en-US" baseline="0" dirty="0" smtClean="0"/>
              <a:t> partner and share which technique will be implemented with details-which subject, how, preparation to use.</a:t>
            </a:r>
          </a:p>
          <a:p>
            <a:r>
              <a:rPr lang="en-US" baseline="0" smtClean="0"/>
              <a:t>3.  Extras </a:t>
            </a:r>
            <a:r>
              <a:rPr lang="en-US" baseline="0" dirty="0" smtClean="0"/>
              <a:t>in folder.  </a:t>
            </a:r>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Process how you might use these techniques instructionally</a:t>
            </a:r>
            <a:endParaRPr lang="en-US" dirty="0"/>
          </a:p>
        </p:txBody>
      </p:sp>
      <p:sp>
        <p:nvSpPr>
          <p:cNvPr id="4" name="Slide Number Placeholder 3"/>
          <p:cNvSpPr>
            <a:spLocks noGrp="1"/>
          </p:cNvSpPr>
          <p:nvPr>
            <p:ph type="sldNum" sz="quarter" idx="10"/>
          </p:nvPr>
        </p:nvSpPr>
        <p:spPr/>
        <p:txBody>
          <a:bodyPr/>
          <a:lstStyle/>
          <a:p>
            <a:fld id="{4E18714B-72B5-4C95-BA19-DF07B5D3FE0F}"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Process how you might use these techniques instructionally</a:t>
            </a:r>
            <a:endParaRPr lang="en-US" dirty="0"/>
          </a:p>
        </p:txBody>
      </p:sp>
      <p:sp>
        <p:nvSpPr>
          <p:cNvPr id="4" name="Slide Number Placeholder 3"/>
          <p:cNvSpPr>
            <a:spLocks noGrp="1"/>
          </p:cNvSpPr>
          <p:nvPr>
            <p:ph type="sldNum" sz="quarter" idx="10"/>
          </p:nvPr>
        </p:nvSpPr>
        <p:spPr/>
        <p:txBody>
          <a:bodyPr/>
          <a:lstStyle/>
          <a:p>
            <a:fld id="{4E18714B-72B5-4C95-BA19-DF07B5D3FE0F}"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Process how you might use these techniques instructionally</a:t>
            </a:r>
            <a:endParaRPr lang="en-US" dirty="0"/>
          </a:p>
        </p:txBody>
      </p:sp>
      <p:sp>
        <p:nvSpPr>
          <p:cNvPr id="4" name="Slide Number Placeholder 3"/>
          <p:cNvSpPr>
            <a:spLocks noGrp="1"/>
          </p:cNvSpPr>
          <p:nvPr>
            <p:ph type="sldNum" sz="quarter" idx="10"/>
          </p:nvPr>
        </p:nvSpPr>
        <p:spPr/>
        <p:txBody>
          <a:bodyPr/>
          <a:lstStyle/>
          <a:p>
            <a:fld id="{4E18714B-72B5-4C95-BA19-DF07B5D3FE0F}"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these cards have been added ELL and HOTS benefits.</a:t>
            </a:r>
            <a:endParaRPr lang="en-US" dirty="0"/>
          </a:p>
        </p:txBody>
      </p:sp>
      <p:sp>
        <p:nvSpPr>
          <p:cNvPr id="4" name="Slide Number Placeholder 3"/>
          <p:cNvSpPr>
            <a:spLocks noGrp="1"/>
          </p:cNvSpPr>
          <p:nvPr>
            <p:ph type="sldNum" sz="quarter" idx="10"/>
          </p:nvPr>
        </p:nvSpPr>
        <p:spPr/>
        <p:txBody>
          <a:bodyPr/>
          <a:lstStyle/>
          <a:p>
            <a:fld id="{4E18714B-72B5-4C95-BA19-DF07B5D3FE0F}"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18714B-72B5-4C95-BA19-DF07B5D3FE0F}"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18714B-72B5-4C95-BA19-DF07B5D3FE0F}"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a:t>
            </a:r>
            <a:r>
              <a:rPr lang="en-US" baseline="0" dirty="0" smtClean="0"/>
              <a:t> a minute to pause and digest what you have heard. Think about the information and make notes on your “note taking sheet”. </a:t>
            </a:r>
          </a:p>
        </p:txBody>
      </p:sp>
      <p:sp>
        <p:nvSpPr>
          <p:cNvPr id="4" name="Slide Number Placeholder 3"/>
          <p:cNvSpPr>
            <a:spLocks noGrp="1"/>
          </p:cNvSpPr>
          <p:nvPr>
            <p:ph type="sldNum" sz="quarter" idx="10"/>
          </p:nvPr>
        </p:nvSpPr>
        <p:spPr/>
        <p:txBody>
          <a:bodyPr/>
          <a:lstStyle/>
          <a:p>
            <a:fld id="{DBA867C3-2412-4B1C-9D15-E5A295299F19}"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 Write about the benefits of keeping students engaged during a lesson. Get our your Processing</a:t>
            </a:r>
            <a:r>
              <a:rPr lang="en-US" baseline="0" dirty="0" smtClean="0"/>
              <a:t> card (tent it) – show the Still Thinking side until you are done and then switch to Ready to Share.</a:t>
            </a:r>
            <a:endParaRPr lang="en-US" dirty="0" smtClean="0"/>
          </a:p>
          <a:p>
            <a:endParaRPr lang="en-US" dirty="0"/>
          </a:p>
        </p:txBody>
      </p:sp>
      <p:sp>
        <p:nvSpPr>
          <p:cNvPr id="4" name="Slide Number Placeholder 3"/>
          <p:cNvSpPr>
            <a:spLocks noGrp="1"/>
          </p:cNvSpPr>
          <p:nvPr>
            <p:ph type="sldNum" sz="quarter" idx="10"/>
          </p:nvPr>
        </p:nvSpPr>
        <p:spPr/>
        <p:txBody>
          <a:bodyPr/>
          <a:lstStyle/>
          <a:p>
            <a:fld id="{DBA867C3-2412-4B1C-9D15-E5A295299F19}"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420A96-6BCF-4C3A-B2B6-AD8C08F59DFD}"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420A96-6BCF-4C3A-B2B6-AD8C08F59DFD}"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420A96-6BCF-4C3A-B2B6-AD8C08F59DFD}"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420A96-6BCF-4C3A-B2B6-AD8C08F59DFD}"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420A96-6BCF-4C3A-B2B6-AD8C08F59DFD}"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420A96-6BCF-4C3A-B2B6-AD8C08F59DFD}"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420A96-6BCF-4C3A-B2B6-AD8C08F59DFD}" type="datetimeFigureOut">
              <a:rPr lang="en-US" smtClean="0"/>
              <a:pPr/>
              <a:t>3/13/2012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420A96-6BCF-4C3A-B2B6-AD8C08F59DFD}" type="datetimeFigureOut">
              <a:rPr lang="en-US" smtClean="0"/>
              <a:pPr/>
              <a:t>3/13/2012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420A96-6BCF-4C3A-B2B6-AD8C08F59DFD}" type="datetimeFigureOut">
              <a:rPr lang="en-US" smtClean="0"/>
              <a:pPr/>
              <a:t>3/13/2012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420A96-6BCF-4C3A-B2B6-AD8C08F59DFD}"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420A96-6BCF-4C3A-B2B6-AD8C08F59DFD}"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749F9-AE51-4B92-82C3-7E4D3A0F8FF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ADB3CF"/>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420A96-6BCF-4C3A-B2B6-AD8C08F59DFD}" type="datetimeFigureOut">
              <a:rPr lang="en-US" smtClean="0"/>
              <a:pPr/>
              <a:t>3/13/2012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749F9-AE51-4B92-82C3-7E4D3A0F8FF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685800"/>
            <a:ext cx="8763000" cy="2914650"/>
          </a:xfrm>
        </p:spPr>
        <p:txBody>
          <a:bodyPr>
            <a:noAutofit/>
          </a:bodyPr>
          <a:lstStyle/>
          <a:p>
            <a:pPr algn="l"/>
            <a:r>
              <a:rPr lang="en-US" sz="7200" b="1" dirty="0" smtClean="0"/>
              <a:t>Student Engagement</a:t>
            </a:r>
            <a:endParaRPr lang="en-US" sz="7200" b="1" dirty="0"/>
          </a:p>
        </p:txBody>
      </p:sp>
      <p:sp>
        <p:nvSpPr>
          <p:cNvPr id="3" name="Subtitle 2"/>
          <p:cNvSpPr>
            <a:spLocks noGrp="1"/>
          </p:cNvSpPr>
          <p:nvPr>
            <p:ph type="subTitle" idx="1"/>
          </p:nvPr>
        </p:nvSpPr>
        <p:spPr>
          <a:xfrm>
            <a:off x="457200" y="3962400"/>
            <a:ext cx="7315200" cy="1752600"/>
          </a:xfrm>
        </p:spPr>
        <p:txBody>
          <a:bodyPr>
            <a:normAutofit/>
          </a:bodyPr>
          <a:lstStyle/>
          <a:p>
            <a:pPr algn="l"/>
            <a:endParaRPr lang="en-US" sz="4800" b="1" dirty="0" smtClean="0"/>
          </a:p>
        </p:txBody>
      </p:sp>
      <p:pic>
        <p:nvPicPr>
          <p:cNvPr id="5" name="Picture 2"/>
          <p:cNvPicPr>
            <a:picLocks noChangeAspect="1" noChangeArrowheads="1"/>
          </p:cNvPicPr>
          <p:nvPr/>
        </p:nvPicPr>
        <p:blipFill>
          <a:blip r:embed="rId2" cstate="print"/>
          <a:srcRect l="776" t="27817" r="81568" b="37498"/>
          <a:stretch>
            <a:fillRect/>
          </a:stretch>
        </p:blipFill>
        <p:spPr bwMode="auto">
          <a:xfrm rot="20905635">
            <a:off x="6055234" y="3405638"/>
            <a:ext cx="2336864" cy="28690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6" name="Picture 2"/>
          <p:cNvPicPr>
            <a:picLocks noChangeAspect="1" noChangeArrowheads="1"/>
          </p:cNvPicPr>
          <p:nvPr/>
        </p:nvPicPr>
        <p:blipFill>
          <a:blip r:embed="rId3" cstate="print"/>
          <a:srcRect/>
          <a:stretch>
            <a:fillRect/>
          </a:stretch>
        </p:blipFill>
        <p:spPr bwMode="auto">
          <a:xfrm rot="1121895">
            <a:off x="457200" y="3429000"/>
            <a:ext cx="2590800" cy="25908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rot="1272954">
            <a:off x="5334000" y="304800"/>
            <a:ext cx="19050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l="26875" t="22000" r="27500" b="31000"/>
          <a:stretch>
            <a:fillRect/>
          </a:stretch>
        </p:blipFill>
        <p:spPr bwMode="auto">
          <a:xfrm>
            <a:off x="-87549" y="228600"/>
            <a:ext cx="9231549" cy="5943600"/>
          </a:xfrm>
          <a:prstGeom prst="rect">
            <a:avLst/>
          </a:prstGeom>
          <a:noFill/>
          <a:ln w="9525">
            <a:noFill/>
            <a:miter lim="800000"/>
            <a:headEnd/>
            <a:tailEnd/>
          </a:ln>
        </p:spPr>
      </p:pic>
      <p:sp>
        <p:nvSpPr>
          <p:cNvPr id="3" name="Rectangle 2"/>
          <p:cNvSpPr/>
          <p:nvPr/>
        </p:nvSpPr>
        <p:spPr>
          <a:xfrm>
            <a:off x="0" y="6858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763000" cy="6096000"/>
          </a:xfrm>
        </p:spPr>
        <p:txBody>
          <a:bodyPr>
            <a:noAutofit/>
          </a:bodyPr>
          <a:lstStyle/>
          <a:p>
            <a:pPr algn="ctr">
              <a:buNone/>
            </a:pPr>
            <a:r>
              <a:rPr lang="en-US" sz="4200" dirty="0" smtClean="0"/>
              <a:t>…real change, lasting change, change that impacts the students who need it the most, happens at the classroom level.  The true power of making a difference for a student lies in the hands of the teacher.  The teacher is </a:t>
            </a:r>
            <a:r>
              <a:rPr lang="en-US" sz="4200" b="1" dirty="0" smtClean="0"/>
              <a:t>always</a:t>
            </a:r>
            <a:r>
              <a:rPr lang="en-US" sz="4200" dirty="0" smtClean="0"/>
              <a:t> the key.</a:t>
            </a:r>
            <a:endParaRPr lang="en-US" sz="4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772400" cy="5486400"/>
          </a:xfrm>
        </p:spPr>
        <p:txBody>
          <a:bodyPr>
            <a:normAutofit fontScale="90000"/>
          </a:bodyPr>
          <a:lstStyle/>
          <a:p>
            <a:r>
              <a:rPr lang="en-US" dirty="0" smtClean="0"/>
              <a:t>Students reflect our perspective of them…Over the course of the year, my students slowly responded to my belief that they were capable of learning…they learned to believe in themselves, in part because I believed in them.</a:t>
            </a:r>
            <a:endParaRPr lang="en-US" dirty="0"/>
          </a:p>
        </p:txBody>
      </p:sp>
      <p:sp>
        <p:nvSpPr>
          <p:cNvPr id="3" name="Subtitle 2"/>
          <p:cNvSpPr>
            <a:spLocks noGrp="1"/>
          </p:cNvSpPr>
          <p:nvPr>
            <p:ph type="subTitle" idx="1"/>
          </p:nvPr>
        </p:nvSpPr>
        <p:spPr>
          <a:xfrm>
            <a:off x="1219200" y="7010400"/>
            <a:ext cx="6400800" cy="1752600"/>
          </a:xfrm>
        </p:spPr>
        <p:txBody>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Pause Procedure</a:t>
            </a:r>
            <a:endParaRPr lang="en-US" dirty="0"/>
          </a:p>
        </p:txBody>
      </p:sp>
      <p:pic>
        <p:nvPicPr>
          <p:cNvPr id="1026" name="Picture 2" descr="C:\Documents and Settings\pwalker1\Local Settings\Temporary Internet Files\Content.IE5\4JO94CSS\MP900448727[1].jpg"/>
          <p:cNvPicPr>
            <a:picLocks noGrp="1" noChangeAspect="1" noChangeArrowheads="1"/>
          </p:cNvPicPr>
          <p:nvPr>
            <p:ph idx="1"/>
          </p:nvPr>
        </p:nvPicPr>
        <p:blipFill>
          <a:blip r:embed="rId3" cstate="print"/>
          <a:srcRect/>
          <a:stretch>
            <a:fillRect/>
          </a:stretch>
        </p:blipFill>
        <p:spPr bwMode="auto">
          <a:xfrm>
            <a:off x="1177527" y="1600200"/>
            <a:ext cx="6788945" cy="452596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6248400" cy="1200329"/>
          </a:xfrm>
          <a:prstGeom prst="rect">
            <a:avLst/>
          </a:prstGeom>
          <a:noFill/>
        </p:spPr>
        <p:txBody>
          <a:bodyPr wrap="square" rtlCol="0">
            <a:spAutoFit/>
          </a:bodyPr>
          <a:lstStyle/>
          <a:p>
            <a:r>
              <a:rPr lang="en-US" sz="7200" dirty="0" smtClean="0"/>
              <a:t>Quick Write!</a:t>
            </a:r>
          </a:p>
        </p:txBody>
      </p:sp>
      <p:sp>
        <p:nvSpPr>
          <p:cNvPr id="3" name="TextBox 2"/>
          <p:cNvSpPr txBox="1"/>
          <p:nvPr/>
        </p:nvSpPr>
        <p:spPr>
          <a:xfrm>
            <a:off x="2133600" y="3810000"/>
            <a:ext cx="6248400" cy="1200329"/>
          </a:xfrm>
          <a:prstGeom prst="rect">
            <a:avLst/>
          </a:prstGeom>
          <a:noFill/>
        </p:spPr>
        <p:txBody>
          <a:bodyPr wrap="square" rtlCol="0">
            <a:spAutoFit/>
          </a:bodyPr>
          <a:lstStyle/>
          <a:p>
            <a:r>
              <a:rPr lang="en-US" sz="7200" dirty="0" smtClean="0"/>
              <a:t>Quick Draw!</a:t>
            </a:r>
          </a:p>
        </p:txBody>
      </p:sp>
      <p:pic>
        <p:nvPicPr>
          <p:cNvPr id="6146" name="Picture 2" descr="C:\Users\dthompson1\AppData\Local\Microsoft\Windows\Temporary Internet Files\Content.IE5\JPRQSU1T\MC900384134[1].wmf"/>
          <p:cNvPicPr>
            <a:picLocks noChangeAspect="1" noChangeArrowheads="1"/>
          </p:cNvPicPr>
          <p:nvPr/>
        </p:nvPicPr>
        <p:blipFill>
          <a:blip r:embed="rId3" cstate="print"/>
          <a:srcRect/>
          <a:stretch>
            <a:fillRect/>
          </a:stretch>
        </p:blipFill>
        <p:spPr bwMode="auto">
          <a:xfrm>
            <a:off x="1143000" y="4495800"/>
            <a:ext cx="957377" cy="1826971"/>
          </a:xfrm>
          <a:prstGeom prst="rect">
            <a:avLst/>
          </a:prstGeom>
          <a:noFill/>
        </p:spPr>
      </p:pic>
      <p:pic>
        <p:nvPicPr>
          <p:cNvPr id="6147" name="Picture 3" descr="C:\Users\dthompson1\AppData\Local\Microsoft\Windows\Temporary Internet Files\Content.IE5\QNABVB87\MC900432579[1].png"/>
          <p:cNvPicPr>
            <a:picLocks noChangeAspect="1" noChangeArrowheads="1"/>
          </p:cNvPicPr>
          <p:nvPr/>
        </p:nvPicPr>
        <p:blipFill>
          <a:blip r:embed="rId4" cstate="print"/>
          <a:srcRect/>
          <a:stretch>
            <a:fillRect/>
          </a:stretch>
        </p:blipFill>
        <p:spPr bwMode="auto">
          <a:xfrm>
            <a:off x="5867400" y="1752600"/>
            <a:ext cx="1828572" cy="18285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iterate type="lt">
                                    <p:tmPct val="5000"/>
                                  </p:iterate>
                                  <p:childTnLst>
                                    <p:set>
                                      <p:cBhvr>
                                        <p:cTn id="12" dur="1" fill="hold">
                                          <p:stCondLst>
                                            <p:cond delay="0"/>
                                          </p:stCondLst>
                                        </p:cTn>
                                        <p:tgtEl>
                                          <p:spTgt spid="6146"/>
                                        </p:tgtEl>
                                        <p:attrNameLst>
                                          <p:attrName>style.visibility</p:attrName>
                                        </p:attrNameLst>
                                      </p:cBhvr>
                                      <p:to>
                                        <p:strVal val="visible"/>
                                      </p:to>
                                    </p:set>
                                    <p:anim calcmode="lin" valueType="num">
                                      <p:cBhvr>
                                        <p:cTn id="13" dur="1000" fill="hold"/>
                                        <p:tgtEl>
                                          <p:spTgt spid="6146"/>
                                        </p:tgtEl>
                                        <p:attrNameLst>
                                          <p:attrName>ppt_w</p:attrName>
                                        </p:attrNameLst>
                                      </p:cBhvr>
                                      <p:tavLst>
                                        <p:tav tm="0">
                                          <p:val>
                                            <p:fltVal val="0"/>
                                          </p:val>
                                        </p:tav>
                                        <p:tav tm="100000">
                                          <p:val>
                                            <p:strVal val="#ppt_w"/>
                                          </p:val>
                                        </p:tav>
                                      </p:tavLst>
                                    </p:anim>
                                    <p:anim calcmode="lin" valueType="num">
                                      <p:cBhvr>
                                        <p:cTn id="14" dur="1000" fill="hold"/>
                                        <p:tgtEl>
                                          <p:spTgt spid="6146"/>
                                        </p:tgtEl>
                                        <p:attrNameLst>
                                          <p:attrName>ppt_h</p:attrName>
                                        </p:attrNameLst>
                                      </p:cBhvr>
                                      <p:tavLst>
                                        <p:tav tm="0">
                                          <p:val>
                                            <p:fltVal val="0"/>
                                          </p:val>
                                        </p:tav>
                                        <p:tav tm="100000">
                                          <p:val>
                                            <p:strVal val="#ppt_h"/>
                                          </p:val>
                                        </p:tav>
                                      </p:tavLst>
                                    </p:anim>
                                    <p:anim calcmode="lin" valueType="num">
                                      <p:cBhvr>
                                        <p:cTn id="15" dur="1000" fill="hold"/>
                                        <p:tgtEl>
                                          <p:spTgt spid="6146"/>
                                        </p:tgtEl>
                                        <p:attrNameLst>
                                          <p:attrName>style.rotation</p:attrName>
                                        </p:attrNameLst>
                                      </p:cBhvr>
                                      <p:tavLst>
                                        <p:tav tm="0">
                                          <p:val>
                                            <p:fltVal val="90"/>
                                          </p:val>
                                        </p:tav>
                                        <p:tav tm="100000">
                                          <p:val>
                                            <p:fltVal val="0"/>
                                          </p:val>
                                        </p:tav>
                                      </p:tavLst>
                                    </p:anim>
                                    <p:animEffect transition="in" filter="fade">
                                      <p:cBhvr>
                                        <p:cTn id="16" dur="1000"/>
                                        <p:tgtEl>
                                          <p:spTgt spid="6146"/>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80">
                                          <p:stCondLst>
                                            <p:cond delay="0"/>
                                          </p:stCondLst>
                                        </p:cTn>
                                        <p:tgtEl>
                                          <p:spTgt spid="2"/>
                                        </p:tgtEl>
                                      </p:cBhvr>
                                    </p:animEffect>
                                    <p:anim calcmode="lin" valueType="num">
                                      <p:cBhvr>
                                        <p:cTn id="2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7" dur="26">
                                          <p:stCondLst>
                                            <p:cond delay="650"/>
                                          </p:stCondLst>
                                        </p:cTn>
                                        <p:tgtEl>
                                          <p:spTgt spid="2"/>
                                        </p:tgtEl>
                                      </p:cBhvr>
                                      <p:to x="100000" y="60000"/>
                                    </p:animScale>
                                    <p:animScale>
                                      <p:cBhvr>
                                        <p:cTn id="28" dur="166" decel="50000">
                                          <p:stCondLst>
                                            <p:cond delay="676"/>
                                          </p:stCondLst>
                                        </p:cTn>
                                        <p:tgtEl>
                                          <p:spTgt spid="2"/>
                                        </p:tgtEl>
                                      </p:cBhvr>
                                      <p:to x="100000" y="100000"/>
                                    </p:animScale>
                                    <p:animScale>
                                      <p:cBhvr>
                                        <p:cTn id="29" dur="26">
                                          <p:stCondLst>
                                            <p:cond delay="1312"/>
                                          </p:stCondLst>
                                        </p:cTn>
                                        <p:tgtEl>
                                          <p:spTgt spid="2"/>
                                        </p:tgtEl>
                                      </p:cBhvr>
                                      <p:to x="100000" y="80000"/>
                                    </p:animScale>
                                    <p:animScale>
                                      <p:cBhvr>
                                        <p:cTn id="30" dur="166" decel="50000">
                                          <p:stCondLst>
                                            <p:cond delay="1338"/>
                                          </p:stCondLst>
                                        </p:cTn>
                                        <p:tgtEl>
                                          <p:spTgt spid="2"/>
                                        </p:tgtEl>
                                      </p:cBhvr>
                                      <p:to x="100000" y="100000"/>
                                    </p:animScale>
                                    <p:animScale>
                                      <p:cBhvr>
                                        <p:cTn id="31" dur="26">
                                          <p:stCondLst>
                                            <p:cond delay="1642"/>
                                          </p:stCondLst>
                                        </p:cTn>
                                        <p:tgtEl>
                                          <p:spTgt spid="2"/>
                                        </p:tgtEl>
                                      </p:cBhvr>
                                      <p:to x="100000" y="90000"/>
                                    </p:animScale>
                                    <p:animScale>
                                      <p:cBhvr>
                                        <p:cTn id="32" dur="166" decel="50000">
                                          <p:stCondLst>
                                            <p:cond delay="1668"/>
                                          </p:stCondLst>
                                        </p:cTn>
                                        <p:tgtEl>
                                          <p:spTgt spid="2"/>
                                        </p:tgtEl>
                                      </p:cBhvr>
                                      <p:to x="100000" y="100000"/>
                                    </p:animScale>
                                    <p:animScale>
                                      <p:cBhvr>
                                        <p:cTn id="33" dur="26">
                                          <p:stCondLst>
                                            <p:cond delay="1808"/>
                                          </p:stCondLst>
                                        </p:cTn>
                                        <p:tgtEl>
                                          <p:spTgt spid="2"/>
                                        </p:tgtEl>
                                      </p:cBhvr>
                                      <p:to x="100000" y="95000"/>
                                    </p:animScale>
                                    <p:animScale>
                                      <p:cBhvr>
                                        <p:cTn id="34" dur="166" decel="50000">
                                          <p:stCondLst>
                                            <p:cond delay="1834"/>
                                          </p:stCondLst>
                                        </p:cTn>
                                        <p:tgtEl>
                                          <p:spTgt spid="2"/>
                                        </p:tgtEl>
                                      </p:cBhvr>
                                      <p:to x="100000" y="100000"/>
                                    </p:animScale>
                                  </p:childTnLst>
                                </p:cTn>
                              </p:par>
                              <p:par>
                                <p:cTn id="35" presetID="26" presetClass="entr" presetSubtype="0" fill="hold" nodeType="withEffect">
                                  <p:stCondLst>
                                    <p:cond delay="0"/>
                                  </p:stCondLst>
                                  <p:childTnLst>
                                    <p:set>
                                      <p:cBhvr>
                                        <p:cTn id="36" dur="1" fill="hold">
                                          <p:stCondLst>
                                            <p:cond delay="0"/>
                                          </p:stCondLst>
                                        </p:cTn>
                                        <p:tgtEl>
                                          <p:spTgt spid="6147"/>
                                        </p:tgtEl>
                                        <p:attrNameLst>
                                          <p:attrName>style.visibility</p:attrName>
                                        </p:attrNameLst>
                                      </p:cBhvr>
                                      <p:to>
                                        <p:strVal val="visible"/>
                                      </p:to>
                                    </p:set>
                                    <p:animEffect transition="in" filter="wipe(down)">
                                      <p:cBhvr>
                                        <p:cTn id="37" dur="580">
                                          <p:stCondLst>
                                            <p:cond delay="0"/>
                                          </p:stCondLst>
                                        </p:cTn>
                                        <p:tgtEl>
                                          <p:spTgt spid="6147"/>
                                        </p:tgtEl>
                                      </p:cBhvr>
                                    </p:animEffect>
                                    <p:anim calcmode="lin" valueType="num">
                                      <p:cBhvr>
                                        <p:cTn id="38" dur="1822" tmFilter="0,0; 0.14,0.36; 0.43,0.73; 0.71,0.91; 1.0,1.0">
                                          <p:stCondLst>
                                            <p:cond delay="0"/>
                                          </p:stCondLst>
                                        </p:cTn>
                                        <p:tgtEl>
                                          <p:spTgt spid="6147"/>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6147"/>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6147"/>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6147"/>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6147"/>
                                        </p:tgtEl>
                                        <p:attrNameLst>
                                          <p:attrName>ppt_y</p:attrName>
                                        </p:attrNameLst>
                                      </p:cBhvr>
                                      <p:tavLst>
                                        <p:tav tm="0" fmla="#ppt_y-sin(pi*$)/81">
                                          <p:val>
                                            <p:fltVal val="0"/>
                                          </p:val>
                                        </p:tav>
                                        <p:tav tm="100000">
                                          <p:val>
                                            <p:fltVal val="1"/>
                                          </p:val>
                                        </p:tav>
                                      </p:tavLst>
                                    </p:anim>
                                    <p:animScale>
                                      <p:cBhvr>
                                        <p:cTn id="43" dur="26">
                                          <p:stCondLst>
                                            <p:cond delay="650"/>
                                          </p:stCondLst>
                                        </p:cTn>
                                        <p:tgtEl>
                                          <p:spTgt spid="6147"/>
                                        </p:tgtEl>
                                      </p:cBhvr>
                                      <p:to x="100000" y="60000"/>
                                    </p:animScale>
                                    <p:animScale>
                                      <p:cBhvr>
                                        <p:cTn id="44" dur="166" decel="50000">
                                          <p:stCondLst>
                                            <p:cond delay="676"/>
                                          </p:stCondLst>
                                        </p:cTn>
                                        <p:tgtEl>
                                          <p:spTgt spid="6147"/>
                                        </p:tgtEl>
                                      </p:cBhvr>
                                      <p:to x="100000" y="100000"/>
                                    </p:animScale>
                                    <p:animScale>
                                      <p:cBhvr>
                                        <p:cTn id="45" dur="26">
                                          <p:stCondLst>
                                            <p:cond delay="1312"/>
                                          </p:stCondLst>
                                        </p:cTn>
                                        <p:tgtEl>
                                          <p:spTgt spid="6147"/>
                                        </p:tgtEl>
                                      </p:cBhvr>
                                      <p:to x="100000" y="80000"/>
                                    </p:animScale>
                                    <p:animScale>
                                      <p:cBhvr>
                                        <p:cTn id="46" dur="166" decel="50000">
                                          <p:stCondLst>
                                            <p:cond delay="1338"/>
                                          </p:stCondLst>
                                        </p:cTn>
                                        <p:tgtEl>
                                          <p:spTgt spid="6147"/>
                                        </p:tgtEl>
                                      </p:cBhvr>
                                      <p:to x="100000" y="100000"/>
                                    </p:animScale>
                                    <p:animScale>
                                      <p:cBhvr>
                                        <p:cTn id="47" dur="26">
                                          <p:stCondLst>
                                            <p:cond delay="1642"/>
                                          </p:stCondLst>
                                        </p:cTn>
                                        <p:tgtEl>
                                          <p:spTgt spid="6147"/>
                                        </p:tgtEl>
                                      </p:cBhvr>
                                      <p:to x="100000" y="90000"/>
                                    </p:animScale>
                                    <p:animScale>
                                      <p:cBhvr>
                                        <p:cTn id="48" dur="166" decel="50000">
                                          <p:stCondLst>
                                            <p:cond delay="1668"/>
                                          </p:stCondLst>
                                        </p:cTn>
                                        <p:tgtEl>
                                          <p:spTgt spid="6147"/>
                                        </p:tgtEl>
                                      </p:cBhvr>
                                      <p:to x="100000" y="100000"/>
                                    </p:animScale>
                                    <p:animScale>
                                      <p:cBhvr>
                                        <p:cTn id="49" dur="26">
                                          <p:stCondLst>
                                            <p:cond delay="1808"/>
                                          </p:stCondLst>
                                        </p:cTn>
                                        <p:tgtEl>
                                          <p:spTgt spid="6147"/>
                                        </p:tgtEl>
                                      </p:cBhvr>
                                      <p:to x="100000" y="95000"/>
                                    </p:animScale>
                                    <p:animScale>
                                      <p:cBhvr>
                                        <p:cTn id="50" dur="166" decel="50000">
                                          <p:stCondLst>
                                            <p:cond delay="1834"/>
                                          </p:stCondLst>
                                        </p:cTn>
                                        <p:tgtEl>
                                          <p:spTgt spid="614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dthompson1\AppData\Local\Microsoft\Windows\Temporary Internet Files\Content.IE5\T92MZTMC\MP900439381[1].jpg"/>
          <p:cNvPicPr>
            <a:picLocks noChangeAspect="1" noChangeArrowheads="1"/>
          </p:cNvPicPr>
          <p:nvPr/>
        </p:nvPicPr>
        <p:blipFill>
          <a:blip r:embed="rId3" cstate="print"/>
          <a:srcRect/>
          <a:stretch>
            <a:fillRect/>
          </a:stretch>
        </p:blipFill>
        <p:spPr bwMode="auto">
          <a:xfrm>
            <a:off x="0" y="0"/>
            <a:ext cx="9265004" cy="6705600"/>
          </a:xfrm>
          <a:prstGeom prst="rect">
            <a:avLst/>
          </a:prstGeom>
          <a:noFill/>
        </p:spPr>
      </p:pic>
      <p:sp>
        <p:nvSpPr>
          <p:cNvPr id="3" name="TextBox 2"/>
          <p:cNvSpPr txBox="1"/>
          <p:nvPr/>
        </p:nvSpPr>
        <p:spPr>
          <a:xfrm>
            <a:off x="304800" y="381000"/>
            <a:ext cx="5867400" cy="707886"/>
          </a:xfrm>
          <a:prstGeom prst="rect">
            <a:avLst/>
          </a:prstGeom>
          <a:noFill/>
        </p:spPr>
        <p:txBody>
          <a:bodyPr wrap="square" rtlCol="0">
            <a:spAutoFit/>
          </a:bodyPr>
          <a:lstStyle/>
          <a:p>
            <a:r>
              <a:rPr lang="en-US" sz="4000" dirty="0" smtClean="0">
                <a:solidFill>
                  <a:srgbClr val="FFFF00"/>
                </a:solidFill>
                <a:latin typeface="Lucida Handwriting" pitchFamily="66" charset="0"/>
              </a:rPr>
              <a:t>Chalkboard Splash</a:t>
            </a:r>
            <a:endParaRPr lang="en-US" sz="4000" dirty="0">
              <a:solidFill>
                <a:srgbClr val="FFFF00"/>
              </a:solidFill>
              <a:latin typeface="Lucida Handwriting" pitchFamily="66" charset="0"/>
            </a:endParaRPr>
          </a:p>
        </p:txBody>
      </p:sp>
      <p:pic>
        <p:nvPicPr>
          <p:cNvPr id="7171" name="Picture 3"/>
          <p:cNvPicPr>
            <a:picLocks noChangeAspect="1" noChangeArrowheads="1"/>
          </p:cNvPicPr>
          <p:nvPr/>
        </p:nvPicPr>
        <p:blipFill>
          <a:blip r:embed="rId4" cstate="print"/>
          <a:srcRect l="20000" t="28000" r="20000" b="38000"/>
          <a:stretch>
            <a:fillRect/>
          </a:stretch>
        </p:blipFill>
        <p:spPr bwMode="auto">
          <a:xfrm>
            <a:off x="0" y="990600"/>
            <a:ext cx="9144000" cy="3238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8125" t="10000" r="23125" b="7000"/>
          <a:stretch>
            <a:fillRect/>
          </a:stretch>
        </p:blipFill>
        <p:spPr bwMode="auto">
          <a:xfrm>
            <a:off x="0" y="0"/>
            <a:ext cx="908891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cstate="print"/>
          <a:srcRect l="11875" t="22000" r="51875" b="33000"/>
          <a:stretch>
            <a:fillRect/>
          </a:stretch>
        </p:blipFill>
        <p:spPr bwMode="auto">
          <a:xfrm>
            <a:off x="-76200" y="-76200"/>
            <a:ext cx="9296400" cy="72127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
            <a:ext cx="8458200" cy="769441"/>
          </a:xfrm>
          <a:prstGeom prst="rect">
            <a:avLst/>
          </a:prstGeom>
          <a:noFill/>
          <a:ln w="19050" cmpd="thickThin">
            <a:noFill/>
          </a:ln>
        </p:spPr>
        <p:txBody>
          <a:bodyPr wrap="square" rtlCol="0">
            <a:spAutoFit/>
          </a:bodyPr>
          <a:lstStyle/>
          <a:p>
            <a:pPr algn="ctr"/>
            <a:r>
              <a:rPr lang="en-US" sz="4400" b="1" dirty="0" smtClean="0"/>
              <a:t>The Bottom Line</a:t>
            </a:r>
          </a:p>
        </p:txBody>
      </p:sp>
      <p:sp>
        <p:nvSpPr>
          <p:cNvPr id="3" name="TextBox 2"/>
          <p:cNvSpPr txBox="1"/>
          <p:nvPr/>
        </p:nvSpPr>
        <p:spPr>
          <a:xfrm>
            <a:off x="304800" y="1066800"/>
            <a:ext cx="5638800" cy="3046988"/>
          </a:xfrm>
          <a:prstGeom prst="rect">
            <a:avLst/>
          </a:prstGeom>
          <a:noFill/>
          <a:ln>
            <a:solidFill>
              <a:schemeClr val="tx1"/>
            </a:solidFill>
          </a:ln>
        </p:spPr>
        <p:txBody>
          <a:bodyPr wrap="square" rtlCol="0">
            <a:spAutoFit/>
          </a:bodyPr>
          <a:lstStyle/>
          <a:p>
            <a:r>
              <a:rPr lang="en-US" sz="3200" dirty="0" smtClean="0"/>
              <a:t>“In order to effectively increase the rigor in your classroom, it is essential to incorporate elements of student motivation and engagement.”</a:t>
            </a:r>
            <a:endParaRPr lang="en-US" sz="3200" dirty="0"/>
          </a:p>
        </p:txBody>
      </p:sp>
      <p:cxnSp>
        <p:nvCxnSpPr>
          <p:cNvPr id="5" name="Straight Connector 4"/>
          <p:cNvCxnSpPr/>
          <p:nvPr/>
        </p:nvCxnSpPr>
        <p:spPr>
          <a:xfrm>
            <a:off x="457200" y="990600"/>
            <a:ext cx="838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86200" y="3581400"/>
            <a:ext cx="5029200" cy="3323987"/>
          </a:xfrm>
          <a:prstGeom prst="rect">
            <a:avLst/>
          </a:prstGeom>
          <a:solidFill>
            <a:schemeClr val="bg1"/>
          </a:solidFill>
          <a:ln>
            <a:solidFill>
              <a:schemeClr val="tx1"/>
            </a:solidFill>
          </a:ln>
        </p:spPr>
        <p:txBody>
          <a:bodyPr wrap="square" rtlCol="0">
            <a:spAutoFit/>
          </a:bodyPr>
          <a:lstStyle/>
          <a:p>
            <a:r>
              <a:rPr lang="en-US" sz="3000" dirty="0" smtClean="0"/>
              <a:t>“Higher-order thinking thrives on interaction. When students bounce ideas off of each other, the exchange generates more ideas in a nonthreatening setting.”</a:t>
            </a:r>
            <a:endParaRPr lang="en-US" sz="3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
            <a:ext cx="8458200" cy="769441"/>
          </a:xfrm>
          <a:prstGeom prst="rect">
            <a:avLst/>
          </a:prstGeom>
          <a:noFill/>
          <a:ln w="19050" cmpd="thickThin">
            <a:noFill/>
          </a:ln>
        </p:spPr>
        <p:txBody>
          <a:bodyPr wrap="square" rtlCol="0">
            <a:spAutoFit/>
          </a:bodyPr>
          <a:lstStyle/>
          <a:p>
            <a:pPr algn="ctr"/>
            <a:r>
              <a:rPr lang="en-US" sz="4400" b="1" dirty="0" smtClean="0"/>
              <a:t>Bounce Cards</a:t>
            </a:r>
          </a:p>
        </p:txBody>
      </p:sp>
      <p:cxnSp>
        <p:nvCxnSpPr>
          <p:cNvPr id="5" name="Straight Connector 4"/>
          <p:cNvCxnSpPr/>
          <p:nvPr/>
        </p:nvCxnSpPr>
        <p:spPr>
          <a:xfrm>
            <a:off x="457200" y="990600"/>
            <a:ext cx="838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2"/>
          <p:cNvPicPr>
            <a:picLocks noChangeAspect="1" noChangeArrowheads="1"/>
          </p:cNvPicPr>
          <p:nvPr/>
        </p:nvPicPr>
        <p:blipFill>
          <a:blip r:embed="rId3" cstate="print"/>
          <a:srcRect/>
          <a:stretch>
            <a:fillRect/>
          </a:stretch>
        </p:blipFill>
        <p:spPr bwMode="auto">
          <a:xfrm>
            <a:off x="685800" y="1143000"/>
            <a:ext cx="2795587" cy="5381879"/>
          </a:xfrm>
          <a:prstGeom prst="rect">
            <a:avLst/>
          </a:prstGeom>
          <a:noFill/>
          <a:ln w="9525">
            <a:noFill/>
            <a:miter lim="800000"/>
            <a:headEnd/>
            <a:tailEnd/>
          </a:ln>
        </p:spPr>
      </p:pic>
      <p:sp>
        <p:nvSpPr>
          <p:cNvPr id="9" name="Rectangle 8"/>
          <p:cNvSpPr/>
          <p:nvPr/>
        </p:nvSpPr>
        <p:spPr>
          <a:xfrm>
            <a:off x="3810000" y="1752600"/>
            <a:ext cx="4572000" cy="3046988"/>
          </a:xfrm>
          <a:prstGeom prst="rect">
            <a:avLst/>
          </a:prstGeom>
        </p:spPr>
        <p:txBody>
          <a:bodyPr wrap="square">
            <a:spAutoFit/>
          </a:bodyPr>
          <a:lstStyle/>
          <a:p>
            <a:pPr algn="ctr"/>
            <a:r>
              <a:rPr lang="en-US" sz="3200" dirty="0" smtClean="0"/>
              <a:t>Use the </a:t>
            </a:r>
          </a:p>
          <a:p>
            <a:pPr algn="ctr"/>
            <a:r>
              <a:rPr lang="en-US" sz="3200" dirty="0" smtClean="0">
                <a:latin typeface="DJ Spaz" pitchFamily="2" charset="0"/>
              </a:rPr>
              <a:t>Bounce Cards </a:t>
            </a:r>
          </a:p>
          <a:p>
            <a:pPr algn="ctr"/>
            <a:r>
              <a:rPr lang="en-US" sz="3200" dirty="0" smtClean="0"/>
              <a:t>to discuss how movement and learning  are connected?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0"/>
            <a:ext cx="8534400" cy="1077218"/>
          </a:xfrm>
          <a:prstGeom prst="rect">
            <a:avLst/>
          </a:prstGeom>
          <a:noFill/>
        </p:spPr>
        <p:txBody>
          <a:bodyPr wrap="square" rtlCol="0">
            <a:spAutoFit/>
          </a:bodyPr>
          <a:lstStyle/>
          <a:p>
            <a:r>
              <a:rPr lang="en-US" sz="3200" dirty="0" smtClean="0"/>
              <a:t>How much do you know about student engagement?</a:t>
            </a:r>
            <a:endParaRPr lang="en-US" sz="2800" dirty="0"/>
          </a:p>
        </p:txBody>
      </p:sp>
      <p:sp>
        <p:nvSpPr>
          <p:cNvPr id="3" name="TextBox 2"/>
          <p:cNvSpPr txBox="1"/>
          <p:nvPr/>
        </p:nvSpPr>
        <p:spPr>
          <a:xfrm>
            <a:off x="685800" y="1905000"/>
            <a:ext cx="2286000" cy="523220"/>
          </a:xfrm>
          <a:prstGeom prst="rect">
            <a:avLst/>
          </a:prstGeom>
          <a:noFill/>
        </p:spPr>
        <p:txBody>
          <a:bodyPr wrap="square" rtlCol="0">
            <a:spAutoFit/>
          </a:bodyPr>
          <a:lstStyle/>
          <a:p>
            <a:r>
              <a:rPr lang="en-US" sz="2800" dirty="0" smtClean="0"/>
              <a:t>Just a little </a:t>
            </a:r>
            <a:endParaRPr lang="en-US" sz="2800" dirty="0"/>
          </a:p>
        </p:txBody>
      </p:sp>
      <p:cxnSp>
        <p:nvCxnSpPr>
          <p:cNvPr id="4" name="Straight Connector 3"/>
          <p:cNvCxnSpPr/>
          <p:nvPr/>
        </p:nvCxnSpPr>
        <p:spPr>
          <a:xfrm rot="5400000">
            <a:off x="1866900" y="4076700"/>
            <a:ext cx="5257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10800000">
            <a:off x="381000" y="2514600"/>
            <a:ext cx="8305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572000" y="1524000"/>
            <a:ext cx="4572000" cy="954107"/>
          </a:xfrm>
          <a:prstGeom prst="rect">
            <a:avLst/>
          </a:prstGeom>
          <a:noFill/>
        </p:spPr>
        <p:txBody>
          <a:bodyPr wrap="square" rtlCol="0">
            <a:spAutoFit/>
          </a:bodyPr>
          <a:lstStyle/>
          <a:p>
            <a:r>
              <a:rPr lang="en-US" sz="2800" dirty="0" smtClean="0"/>
              <a:t>I could write a book about it!</a:t>
            </a:r>
            <a:endParaRPr lang="en-US" sz="2800" dirty="0"/>
          </a:p>
        </p:txBody>
      </p:sp>
      <p:sp>
        <p:nvSpPr>
          <p:cNvPr id="7" name="TextBox 6"/>
          <p:cNvSpPr txBox="1"/>
          <p:nvPr/>
        </p:nvSpPr>
        <p:spPr>
          <a:xfrm>
            <a:off x="228600" y="2209800"/>
            <a:ext cx="990600" cy="1323439"/>
          </a:xfrm>
          <a:prstGeom prst="rect">
            <a:avLst/>
          </a:prstGeom>
          <a:noFill/>
        </p:spPr>
        <p:txBody>
          <a:bodyPr wrap="square" rtlCol="0">
            <a:spAutoFit/>
          </a:bodyPr>
          <a:lstStyle/>
          <a:p>
            <a:r>
              <a:rPr lang="en-US" sz="8000" dirty="0" smtClean="0">
                <a:solidFill>
                  <a:srgbClr val="FF0000"/>
                </a:solidFill>
              </a:rPr>
              <a:t>1</a:t>
            </a:r>
            <a:endParaRPr lang="en-US" sz="8000" dirty="0">
              <a:solidFill>
                <a:srgbClr val="FF0000"/>
              </a:solidFill>
            </a:endParaRPr>
          </a:p>
        </p:txBody>
      </p:sp>
      <p:sp>
        <p:nvSpPr>
          <p:cNvPr id="14" name="TextBox 13"/>
          <p:cNvSpPr txBox="1"/>
          <p:nvPr/>
        </p:nvSpPr>
        <p:spPr>
          <a:xfrm>
            <a:off x="7924800" y="2286000"/>
            <a:ext cx="990600" cy="1323439"/>
          </a:xfrm>
          <a:prstGeom prst="rect">
            <a:avLst/>
          </a:prstGeom>
          <a:noFill/>
        </p:spPr>
        <p:txBody>
          <a:bodyPr wrap="square" rtlCol="0">
            <a:spAutoFit/>
          </a:bodyPr>
          <a:lstStyle/>
          <a:p>
            <a:r>
              <a:rPr lang="en-US" sz="8000" dirty="0" smtClean="0">
                <a:solidFill>
                  <a:srgbClr val="FF0000"/>
                </a:solidFill>
              </a:rPr>
              <a:t>5</a:t>
            </a:r>
            <a:endParaRPr lang="en-US" sz="8000" dirty="0">
              <a:solidFill>
                <a:srgbClr val="FF0000"/>
              </a:solidFill>
            </a:endParaRPr>
          </a:p>
        </p:txBody>
      </p:sp>
      <p:pic>
        <p:nvPicPr>
          <p:cNvPr id="2055" name="Picture 7" descr="C:\Users\dthompson1\AppData\Local\Microsoft\Windows\Temporary Internet Files\Content.IE5\QNABVB87\MC900437349[1].jpg"/>
          <p:cNvPicPr>
            <a:picLocks noChangeAspect="1" noChangeArrowheads="1"/>
          </p:cNvPicPr>
          <p:nvPr/>
        </p:nvPicPr>
        <p:blipFill>
          <a:blip r:embed="rId2" cstate="print"/>
          <a:srcRect/>
          <a:stretch>
            <a:fillRect/>
          </a:stretch>
        </p:blipFill>
        <p:spPr bwMode="auto">
          <a:xfrm>
            <a:off x="304800" y="3352800"/>
            <a:ext cx="4081048" cy="2895600"/>
          </a:xfrm>
          <a:prstGeom prst="rect">
            <a:avLst/>
          </a:prstGeom>
          <a:noFill/>
        </p:spPr>
      </p:pic>
      <p:pic>
        <p:nvPicPr>
          <p:cNvPr id="2056" name="Picture 8" descr="C:\Users\dthompson1\AppData\Local\Microsoft\Windows\Temporary Internet Files\Content.IE5\JPRQSU1T\MP900446561[1].jpg"/>
          <p:cNvPicPr>
            <a:picLocks noChangeAspect="1" noChangeArrowheads="1"/>
          </p:cNvPicPr>
          <p:nvPr/>
        </p:nvPicPr>
        <p:blipFill>
          <a:blip r:embed="rId3" cstate="print"/>
          <a:srcRect/>
          <a:stretch>
            <a:fillRect/>
          </a:stretch>
        </p:blipFill>
        <p:spPr bwMode="auto">
          <a:xfrm>
            <a:off x="4724400" y="2667000"/>
            <a:ext cx="3185160" cy="4118741"/>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
            <a:ext cx="8458200" cy="769441"/>
          </a:xfrm>
          <a:prstGeom prst="rect">
            <a:avLst/>
          </a:prstGeom>
          <a:noFill/>
          <a:ln w="19050" cmpd="thickThin">
            <a:noFill/>
          </a:ln>
        </p:spPr>
        <p:txBody>
          <a:bodyPr wrap="square" rtlCol="0">
            <a:spAutoFit/>
          </a:bodyPr>
          <a:lstStyle/>
          <a:p>
            <a:pPr algn="ctr"/>
            <a:r>
              <a:rPr lang="en-US" sz="4400" b="1" dirty="0" smtClean="0"/>
              <a:t>Take a Minute…</a:t>
            </a:r>
          </a:p>
        </p:txBody>
      </p:sp>
      <p:cxnSp>
        <p:nvCxnSpPr>
          <p:cNvPr id="5" name="Straight Connector 4"/>
          <p:cNvCxnSpPr/>
          <p:nvPr/>
        </p:nvCxnSpPr>
        <p:spPr>
          <a:xfrm>
            <a:off x="457200" y="990600"/>
            <a:ext cx="838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62000" y="1676400"/>
            <a:ext cx="7924800" cy="1569660"/>
          </a:xfrm>
          <a:prstGeom prst="rect">
            <a:avLst/>
          </a:prstGeom>
          <a:noFill/>
        </p:spPr>
        <p:txBody>
          <a:bodyPr wrap="square" rtlCol="0">
            <a:spAutoFit/>
          </a:bodyPr>
          <a:lstStyle/>
          <a:p>
            <a:r>
              <a:rPr lang="en-US" sz="2400" dirty="0" smtClean="0"/>
              <a:t>Take a minute to look at a strategy in your ring that we haven’t talked about yet. Read about it, take some notes on your sheet and be prepared to share out about that strategy.</a:t>
            </a:r>
            <a:endParaRPr lang="en-US" sz="2400" dirty="0"/>
          </a:p>
        </p:txBody>
      </p:sp>
      <p:pic>
        <p:nvPicPr>
          <p:cNvPr id="2050" name="Picture 2"/>
          <p:cNvPicPr>
            <a:picLocks noChangeAspect="1" noChangeArrowheads="1"/>
          </p:cNvPicPr>
          <p:nvPr/>
        </p:nvPicPr>
        <p:blipFill>
          <a:blip r:embed="rId3" cstate="print"/>
          <a:srcRect/>
          <a:stretch>
            <a:fillRect/>
          </a:stretch>
        </p:blipFill>
        <p:spPr bwMode="auto">
          <a:xfrm>
            <a:off x="3505200" y="3505200"/>
            <a:ext cx="213360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609600"/>
            <a:ext cx="8077200" cy="1200329"/>
          </a:xfrm>
          <a:prstGeom prst="rect">
            <a:avLst/>
          </a:prstGeom>
          <a:noFill/>
        </p:spPr>
        <p:txBody>
          <a:bodyPr wrap="square" rtlCol="0">
            <a:spAutoFit/>
          </a:bodyPr>
          <a:lstStyle/>
          <a:p>
            <a:r>
              <a:rPr lang="en-US" sz="3600" b="1" dirty="0" smtClean="0">
                <a:latin typeface="Goudy Stout" pitchFamily="18" charset="0"/>
              </a:rPr>
              <a:t>Explain it to your neighbor</a:t>
            </a:r>
            <a:endParaRPr lang="en-US" sz="3600" b="1" dirty="0">
              <a:latin typeface="Goudy Stout" pitchFamily="18" charset="0"/>
            </a:endParaRPr>
          </a:p>
        </p:txBody>
      </p:sp>
      <p:sp>
        <p:nvSpPr>
          <p:cNvPr id="5" name="Frame 4"/>
          <p:cNvSpPr/>
          <p:nvPr/>
        </p:nvSpPr>
        <p:spPr>
          <a:xfrm>
            <a:off x="228600" y="1981200"/>
            <a:ext cx="8534400" cy="4648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smtClean="0">
                <a:solidFill>
                  <a:schemeClr val="tx1"/>
                </a:solidFill>
              </a:rPr>
              <a:t>Take the TPT you just studied and explain it with a </a:t>
            </a:r>
          </a:p>
          <a:p>
            <a:pPr algn="ctr"/>
            <a:r>
              <a:rPr lang="en-US" sz="2100" dirty="0" smtClean="0">
                <a:solidFill>
                  <a:schemeClr val="tx1"/>
                </a:solidFill>
              </a:rPr>
              <a:t>partner. Between the two of you generate </a:t>
            </a:r>
          </a:p>
          <a:p>
            <a:pPr algn="ctr"/>
            <a:r>
              <a:rPr lang="en-US" sz="2100" dirty="0" smtClean="0">
                <a:solidFill>
                  <a:schemeClr val="tx1"/>
                </a:solidFill>
              </a:rPr>
              <a:t>questions to clarify what you don’t understand.</a:t>
            </a:r>
          </a:p>
          <a:p>
            <a:pPr algn="ctr"/>
            <a:r>
              <a:rPr lang="en-US" sz="2100" dirty="0" smtClean="0">
                <a:solidFill>
                  <a:schemeClr val="tx1"/>
                </a:solidFill>
              </a:rPr>
              <a:t>(In reality your pair would join another and do the </a:t>
            </a:r>
          </a:p>
          <a:p>
            <a:pPr algn="ctr"/>
            <a:r>
              <a:rPr lang="en-US" sz="2100" dirty="0" smtClean="0">
                <a:solidFill>
                  <a:schemeClr val="tx1"/>
                </a:solidFill>
              </a:rPr>
              <a:t>same). Coming back together you would clarify</a:t>
            </a:r>
          </a:p>
          <a:p>
            <a:pPr algn="ctr"/>
            <a:r>
              <a:rPr lang="en-US" sz="2100" dirty="0" smtClean="0">
                <a:solidFill>
                  <a:schemeClr val="tx1"/>
                </a:solidFill>
              </a:rPr>
              <a:t>any misunderstandings as a whole group.</a:t>
            </a:r>
            <a:endParaRPr lang="en-US" sz="2100"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C:\Users\dthompson1\AppData\Local\Microsoft\Windows\Temporary Internet Files\Content.IE5\DCSW9Q8R\MP900255548[1].jpg"/>
          <p:cNvPicPr>
            <a:picLocks noChangeAspect="1" noChangeArrowheads="1"/>
          </p:cNvPicPr>
          <p:nvPr/>
        </p:nvPicPr>
        <p:blipFill>
          <a:blip r:embed="rId3" cstate="print"/>
          <a:srcRect/>
          <a:stretch>
            <a:fillRect/>
          </a:stretch>
        </p:blipFill>
        <p:spPr bwMode="auto">
          <a:xfrm>
            <a:off x="2666999" y="2590800"/>
            <a:ext cx="6498853" cy="4343400"/>
          </a:xfrm>
          <a:prstGeom prst="rect">
            <a:avLst/>
          </a:prstGeom>
          <a:noFill/>
        </p:spPr>
      </p:pic>
      <p:sp>
        <p:nvSpPr>
          <p:cNvPr id="4" name="TextBox 3"/>
          <p:cNvSpPr txBox="1"/>
          <p:nvPr/>
        </p:nvSpPr>
        <p:spPr>
          <a:xfrm>
            <a:off x="457200" y="609600"/>
            <a:ext cx="8077200" cy="830997"/>
          </a:xfrm>
          <a:prstGeom prst="rect">
            <a:avLst/>
          </a:prstGeom>
          <a:noFill/>
        </p:spPr>
        <p:txBody>
          <a:bodyPr wrap="square" rtlCol="0">
            <a:spAutoFit/>
          </a:bodyPr>
          <a:lstStyle/>
          <a:p>
            <a:r>
              <a:rPr lang="en-US" sz="4800" b="1" dirty="0" smtClean="0">
                <a:latin typeface="Lucida Handwriting" pitchFamily="66" charset="0"/>
              </a:rPr>
              <a:t>Study-Tell-Help-Check</a:t>
            </a:r>
            <a:endParaRPr lang="en-US" sz="4800" b="1" dirty="0">
              <a:latin typeface="Lucida Handwriting" pitchFamily="66" charset="0"/>
            </a:endParaRPr>
          </a:p>
        </p:txBody>
      </p:sp>
      <p:sp>
        <p:nvSpPr>
          <p:cNvPr id="5" name="Frame 4"/>
          <p:cNvSpPr/>
          <p:nvPr/>
        </p:nvSpPr>
        <p:spPr>
          <a:xfrm>
            <a:off x="228600" y="1981200"/>
            <a:ext cx="2362200" cy="4648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smtClean="0">
                <a:solidFill>
                  <a:schemeClr val="tx1"/>
                </a:solidFill>
              </a:rPr>
              <a:t>Study your </a:t>
            </a:r>
          </a:p>
          <a:p>
            <a:pPr algn="ctr"/>
            <a:r>
              <a:rPr lang="en-US" sz="2100" i="1" dirty="0" smtClean="0">
                <a:solidFill>
                  <a:schemeClr val="tx1"/>
                </a:solidFill>
              </a:rPr>
              <a:t>Notes, 1</a:t>
            </a:r>
            <a:r>
              <a:rPr lang="en-US" sz="2100" i="1" baseline="30000" dirty="0" smtClean="0">
                <a:solidFill>
                  <a:schemeClr val="tx1"/>
                </a:solidFill>
              </a:rPr>
              <a:t>st</a:t>
            </a:r>
            <a:endParaRPr lang="en-US" sz="2100" i="1" dirty="0" smtClean="0">
              <a:solidFill>
                <a:schemeClr val="tx1"/>
              </a:solidFill>
            </a:endParaRPr>
          </a:p>
          <a:p>
            <a:pPr algn="ctr"/>
            <a:r>
              <a:rPr lang="en-US" sz="2100" i="1" dirty="0" smtClean="0">
                <a:solidFill>
                  <a:schemeClr val="tx1"/>
                </a:solidFill>
              </a:rPr>
              <a:t>Partner tells all you can </a:t>
            </a:r>
          </a:p>
          <a:p>
            <a:pPr algn="ctr"/>
            <a:r>
              <a:rPr lang="en-US" sz="2100" i="1" dirty="0" smtClean="0">
                <a:solidFill>
                  <a:schemeClr val="tx1"/>
                </a:solidFill>
              </a:rPr>
              <a:t>remember.</a:t>
            </a:r>
          </a:p>
          <a:p>
            <a:pPr algn="ctr"/>
            <a:r>
              <a:rPr lang="en-US" sz="2100" i="1" dirty="0" smtClean="0">
                <a:solidFill>
                  <a:schemeClr val="tx1"/>
                </a:solidFill>
              </a:rPr>
              <a:t>2</a:t>
            </a:r>
            <a:r>
              <a:rPr lang="en-US" sz="2100" i="1" baseline="30000" dirty="0" smtClean="0">
                <a:solidFill>
                  <a:schemeClr val="tx1"/>
                </a:solidFill>
              </a:rPr>
              <a:t>nd</a:t>
            </a:r>
            <a:r>
              <a:rPr lang="en-US" sz="2100" i="1" dirty="0" smtClean="0">
                <a:solidFill>
                  <a:schemeClr val="tx1"/>
                </a:solidFill>
              </a:rPr>
              <a:t> partner helps.</a:t>
            </a:r>
          </a:p>
          <a:p>
            <a:pPr algn="ctr"/>
            <a:r>
              <a:rPr lang="en-US" sz="2100" i="1" dirty="0" smtClean="0">
                <a:solidFill>
                  <a:schemeClr val="tx1"/>
                </a:solidFill>
              </a:rPr>
              <a:t>Check your notes.</a:t>
            </a:r>
            <a:endParaRPr lang="en-US" sz="2100" i="1"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7924800" cy="830997"/>
          </a:xfrm>
          <a:prstGeom prst="rect">
            <a:avLst/>
          </a:prstGeom>
          <a:noFill/>
        </p:spPr>
        <p:txBody>
          <a:bodyPr wrap="square" rtlCol="0">
            <a:spAutoFit/>
          </a:bodyPr>
          <a:lstStyle/>
          <a:p>
            <a:r>
              <a:rPr lang="en-US" sz="4800" b="1" dirty="0" smtClean="0"/>
              <a:t>Whip around or pass</a:t>
            </a:r>
            <a:endParaRPr lang="en-US" sz="4800" b="1" dirty="0"/>
          </a:p>
        </p:txBody>
      </p:sp>
      <p:sp>
        <p:nvSpPr>
          <p:cNvPr id="4" name="TextBox 3"/>
          <p:cNvSpPr txBox="1"/>
          <p:nvPr/>
        </p:nvSpPr>
        <p:spPr>
          <a:xfrm>
            <a:off x="762000" y="1600200"/>
            <a:ext cx="7467600" cy="3046988"/>
          </a:xfrm>
          <a:prstGeom prst="rect">
            <a:avLst/>
          </a:prstGeom>
          <a:noFill/>
        </p:spPr>
        <p:txBody>
          <a:bodyPr wrap="square" rtlCol="0">
            <a:spAutoFit/>
          </a:bodyPr>
          <a:lstStyle/>
          <a:p>
            <a:r>
              <a:rPr lang="en-US" sz="2400" dirty="0" smtClean="0"/>
              <a:t>In order, whip around and tell us which strategy you are going to use first in your classroom and why.</a:t>
            </a:r>
          </a:p>
          <a:p>
            <a:endParaRPr lang="en-US" sz="2400" dirty="0" smtClean="0"/>
          </a:p>
          <a:p>
            <a:r>
              <a:rPr lang="en-US" sz="2400" dirty="0" smtClean="0"/>
              <a:t>If someone takes</a:t>
            </a:r>
          </a:p>
          <a:p>
            <a:r>
              <a:rPr lang="en-US" sz="2400" dirty="0" smtClean="0"/>
              <a:t>your answer or you</a:t>
            </a:r>
          </a:p>
          <a:p>
            <a:r>
              <a:rPr lang="en-US" sz="2400" dirty="0" smtClean="0"/>
              <a:t>can’t think of one…you</a:t>
            </a:r>
          </a:p>
          <a:p>
            <a:r>
              <a:rPr lang="en-US" sz="2400" dirty="0" smtClean="0"/>
              <a:t>may “pass”.</a:t>
            </a:r>
            <a:endParaRPr lang="en-US" sz="2400" dirty="0"/>
          </a:p>
        </p:txBody>
      </p:sp>
      <p:pic>
        <p:nvPicPr>
          <p:cNvPr id="5" name="Picture 2" descr="C:\Users\mike\AppData\Local\Microsoft\Windows\Temporary Internet Files\Content.IE5\X6H32H3V\MC900318630[2].wmf"/>
          <p:cNvPicPr>
            <a:picLocks noChangeAspect="1" noChangeArrowheads="1"/>
          </p:cNvPicPr>
          <p:nvPr/>
        </p:nvPicPr>
        <p:blipFill>
          <a:blip r:embed="rId2" cstate="print"/>
          <a:srcRect/>
          <a:stretch>
            <a:fillRect/>
          </a:stretch>
        </p:blipFill>
        <p:spPr bwMode="auto">
          <a:xfrm>
            <a:off x="5410200" y="2667000"/>
            <a:ext cx="2438400" cy="2632527"/>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839200" cy="1077218"/>
          </a:xfrm>
          <a:prstGeom prst="rect">
            <a:avLst/>
          </a:prstGeom>
          <a:noFill/>
        </p:spPr>
        <p:txBody>
          <a:bodyPr wrap="square" rtlCol="0">
            <a:spAutoFit/>
          </a:bodyPr>
          <a:lstStyle/>
          <a:p>
            <a:r>
              <a:rPr lang="en-US" sz="3200" dirty="0" smtClean="0"/>
              <a:t>Thinking about today – how much do you know now about student engagement?</a:t>
            </a:r>
            <a:endParaRPr lang="en-US" sz="2800" dirty="0"/>
          </a:p>
        </p:txBody>
      </p:sp>
      <p:sp>
        <p:nvSpPr>
          <p:cNvPr id="3" name="TextBox 2"/>
          <p:cNvSpPr txBox="1"/>
          <p:nvPr/>
        </p:nvSpPr>
        <p:spPr>
          <a:xfrm>
            <a:off x="685800" y="1905000"/>
            <a:ext cx="2286000" cy="523220"/>
          </a:xfrm>
          <a:prstGeom prst="rect">
            <a:avLst/>
          </a:prstGeom>
          <a:noFill/>
        </p:spPr>
        <p:txBody>
          <a:bodyPr wrap="square" rtlCol="0">
            <a:spAutoFit/>
          </a:bodyPr>
          <a:lstStyle/>
          <a:p>
            <a:r>
              <a:rPr lang="en-US" sz="2800" dirty="0" smtClean="0"/>
              <a:t>Just a little </a:t>
            </a:r>
            <a:endParaRPr lang="en-US" sz="2800" dirty="0"/>
          </a:p>
        </p:txBody>
      </p:sp>
      <p:cxnSp>
        <p:nvCxnSpPr>
          <p:cNvPr id="4" name="Straight Connector 3"/>
          <p:cNvCxnSpPr/>
          <p:nvPr/>
        </p:nvCxnSpPr>
        <p:spPr>
          <a:xfrm rot="5400000">
            <a:off x="1866900" y="4076700"/>
            <a:ext cx="5257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10800000">
            <a:off x="381000" y="2514600"/>
            <a:ext cx="8305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572000" y="1524000"/>
            <a:ext cx="4572000" cy="954107"/>
          </a:xfrm>
          <a:prstGeom prst="rect">
            <a:avLst/>
          </a:prstGeom>
          <a:noFill/>
        </p:spPr>
        <p:txBody>
          <a:bodyPr wrap="square" rtlCol="0">
            <a:spAutoFit/>
          </a:bodyPr>
          <a:lstStyle/>
          <a:p>
            <a:r>
              <a:rPr lang="en-US" sz="2800" dirty="0" smtClean="0"/>
              <a:t>I could write a book about it!</a:t>
            </a:r>
            <a:endParaRPr lang="en-US" sz="2800" dirty="0"/>
          </a:p>
        </p:txBody>
      </p:sp>
      <p:sp>
        <p:nvSpPr>
          <p:cNvPr id="7" name="TextBox 6"/>
          <p:cNvSpPr txBox="1"/>
          <p:nvPr/>
        </p:nvSpPr>
        <p:spPr>
          <a:xfrm>
            <a:off x="228600" y="2209800"/>
            <a:ext cx="990600" cy="1323439"/>
          </a:xfrm>
          <a:prstGeom prst="rect">
            <a:avLst/>
          </a:prstGeom>
          <a:noFill/>
        </p:spPr>
        <p:txBody>
          <a:bodyPr wrap="square" rtlCol="0">
            <a:spAutoFit/>
          </a:bodyPr>
          <a:lstStyle/>
          <a:p>
            <a:r>
              <a:rPr lang="en-US" sz="8000" dirty="0" smtClean="0">
                <a:solidFill>
                  <a:srgbClr val="FF0000"/>
                </a:solidFill>
              </a:rPr>
              <a:t>1</a:t>
            </a:r>
            <a:endParaRPr lang="en-US" sz="8000" dirty="0">
              <a:solidFill>
                <a:srgbClr val="FF0000"/>
              </a:solidFill>
            </a:endParaRPr>
          </a:p>
        </p:txBody>
      </p:sp>
      <p:sp>
        <p:nvSpPr>
          <p:cNvPr id="14" name="TextBox 13"/>
          <p:cNvSpPr txBox="1"/>
          <p:nvPr/>
        </p:nvSpPr>
        <p:spPr>
          <a:xfrm>
            <a:off x="7924800" y="2286000"/>
            <a:ext cx="990600" cy="1323439"/>
          </a:xfrm>
          <a:prstGeom prst="rect">
            <a:avLst/>
          </a:prstGeom>
          <a:noFill/>
        </p:spPr>
        <p:txBody>
          <a:bodyPr wrap="square" rtlCol="0">
            <a:spAutoFit/>
          </a:bodyPr>
          <a:lstStyle/>
          <a:p>
            <a:r>
              <a:rPr lang="en-US" sz="8000" dirty="0" smtClean="0">
                <a:solidFill>
                  <a:srgbClr val="FF0000"/>
                </a:solidFill>
              </a:rPr>
              <a:t>5</a:t>
            </a:r>
            <a:endParaRPr lang="en-US" sz="8000" dirty="0">
              <a:solidFill>
                <a:srgbClr val="FF0000"/>
              </a:solidFill>
            </a:endParaRPr>
          </a:p>
        </p:txBody>
      </p:sp>
      <p:pic>
        <p:nvPicPr>
          <p:cNvPr id="2055" name="Picture 7" descr="C:\Users\dthompson1\AppData\Local\Microsoft\Windows\Temporary Internet Files\Content.IE5\QNABVB87\MC900437349[1].jpg"/>
          <p:cNvPicPr>
            <a:picLocks noChangeAspect="1" noChangeArrowheads="1"/>
          </p:cNvPicPr>
          <p:nvPr/>
        </p:nvPicPr>
        <p:blipFill>
          <a:blip r:embed="rId2" cstate="print"/>
          <a:srcRect/>
          <a:stretch>
            <a:fillRect/>
          </a:stretch>
        </p:blipFill>
        <p:spPr bwMode="auto">
          <a:xfrm>
            <a:off x="304800" y="3352800"/>
            <a:ext cx="4081048" cy="2895600"/>
          </a:xfrm>
          <a:prstGeom prst="rect">
            <a:avLst/>
          </a:prstGeom>
          <a:noFill/>
        </p:spPr>
      </p:pic>
      <p:pic>
        <p:nvPicPr>
          <p:cNvPr id="2056" name="Picture 8" descr="C:\Users\dthompson1\AppData\Local\Microsoft\Windows\Temporary Internet Files\Content.IE5\JPRQSU1T\MP900446561[1].jpg"/>
          <p:cNvPicPr>
            <a:picLocks noChangeAspect="1" noChangeArrowheads="1"/>
          </p:cNvPicPr>
          <p:nvPr/>
        </p:nvPicPr>
        <p:blipFill>
          <a:blip r:embed="rId3" cstate="print"/>
          <a:srcRect/>
          <a:stretch>
            <a:fillRect/>
          </a:stretch>
        </p:blipFill>
        <p:spPr bwMode="auto">
          <a:xfrm>
            <a:off x="4724400" y="2667000"/>
            <a:ext cx="3185160" cy="4118741"/>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04800"/>
            <a:ext cx="7924800" cy="646331"/>
          </a:xfrm>
          <a:prstGeom prst="rect">
            <a:avLst/>
          </a:prstGeom>
          <a:noFill/>
        </p:spPr>
        <p:txBody>
          <a:bodyPr wrap="square" rtlCol="0">
            <a:spAutoFit/>
          </a:bodyPr>
          <a:lstStyle/>
          <a:p>
            <a:pPr algn="ctr"/>
            <a:r>
              <a:rPr lang="en-US" sz="3600" b="1" dirty="0" smtClean="0"/>
              <a:t>Today’s Content Outcomes</a:t>
            </a:r>
            <a:endParaRPr lang="en-US" sz="3600" b="1" dirty="0"/>
          </a:p>
        </p:txBody>
      </p:sp>
      <p:sp>
        <p:nvSpPr>
          <p:cNvPr id="3" name="TextBox 2"/>
          <p:cNvSpPr txBox="1"/>
          <p:nvPr/>
        </p:nvSpPr>
        <p:spPr>
          <a:xfrm>
            <a:off x="457200" y="1143000"/>
            <a:ext cx="8305800" cy="1815882"/>
          </a:xfrm>
          <a:prstGeom prst="rect">
            <a:avLst/>
          </a:prstGeom>
          <a:noFill/>
        </p:spPr>
        <p:txBody>
          <a:bodyPr wrap="square" rtlCol="0">
            <a:spAutoFit/>
          </a:bodyPr>
          <a:lstStyle/>
          <a:p>
            <a:pPr marL="225425" indent="-225425">
              <a:buFont typeface="Arial" pitchFamily="34" charset="0"/>
              <a:buChar char="•"/>
            </a:pPr>
            <a:r>
              <a:rPr lang="en-US" sz="2800" dirty="0" smtClean="0"/>
              <a:t>Explore Total Participation Techniques to increase Rigor and Student Engagement</a:t>
            </a:r>
          </a:p>
          <a:p>
            <a:pPr marL="225425" indent="-225425">
              <a:buFont typeface="Arial" pitchFamily="34" charset="0"/>
              <a:buChar char="•"/>
            </a:pPr>
            <a:r>
              <a:rPr lang="en-US" sz="2800" dirty="0" smtClean="0"/>
              <a:t>Increase mathematical content and pedagogy with number sense</a:t>
            </a:r>
          </a:p>
        </p:txBody>
      </p:sp>
      <p:sp>
        <p:nvSpPr>
          <p:cNvPr id="5" name="TextBox 4"/>
          <p:cNvSpPr txBox="1"/>
          <p:nvPr/>
        </p:nvSpPr>
        <p:spPr>
          <a:xfrm>
            <a:off x="457200" y="4648200"/>
            <a:ext cx="8305800" cy="1815882"/>
          </a:xfrm>
          <a:prstGeom prst="rect">
            <a:avLst/>
          </a:prstGeom>
          <a:noFill/>
        </p:spPr>
        <p:txBody>
          <a:bodyPr wrap="square" rtlCol="0">
            <a:spAutoFit/>
          </a:bodyPr>
          <a:lstStyle/>
          <a:p>
            <a:pPr marL="225425" indent="-225425">
              <a:buFont typeface="Arial" pitchFamily="34" charset="0"/>
              <a:buChar char="•"/>
            </a:pPr>
            <a:r>
              <a:rPr lang="en-US" sz="2800" dirty="0" smtClean="0"/>
              <a:t>Listen and discuss applications of TPT in the classroom</a:t>
            </a:r>
          </a:p>
          <a:p>
            <a:pPr marL="225425" indent="-225425">
              <a:buFont typeface="Arial" pitchFamily="34" charset="0"/>
              <a:buChar char="•"/>
            </a:pPr>
            <a:r>
              <a:rPr lang="en-US" sz="2800" dirty="0" smtClean="0"/>
              <a:t>Read and write to make connections with TPT content and math number sense</a:t>
            </a:r>
          </a:p>
        </p:txBody>
      </p:sp>
      <p:sp>
        <p:nvSpPr>
          <p:cNvPr id="6" name="TextBox 5"/>
          <p:cNvSpPr txBox="1"/>
          <p:nvPr/>
        </p:nvSpPr>
        <p:spPr>
          <a:xfrm>
            <a:off x="533400" y="3657600"/>
            <a:ext cx="7924800" cy="646331"/>
          </a:xfrm>
          <a:prstGeom prst="rect">
            <a:avLst/>
          </a:prstGeom>
          <a:noFill/>
        </p:spPr>
        <p:txBody>
          <a:bodyPr wrap="square" rtlCol="0">
            <a:spAutoFit/>
          </a:bodyPr>
          <a:lstStyle/>
          <a:p>
            <a:pPr algn="ctr"/>
            <a:r>
              <a:rPr lang="en-US" sz="3600" b="1" dirty="0" smtClean="0"/>
              <a:t>Today’s Literacy Objectives</a:t>
            </a:r>
            <a:endParaRPr lang="en-US" sz="36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04800"/>
            <a:ext cx="7924800" cy="646331"/>
          </a:xfrm>
          <a:prstGeom prst="rect">
            <a:avLst/>
          </a:prstGeom>
          <a:noFill/>
        </p:spPr>
        <p:txBody>
          <a:bodyPr wrap="square" rtlCol="0">
            <a:spAutoFit/>
          </a:bodyPr>
          <a:lstStyle/>
          <a:p>
            <a:pPr algn="ctr"/>
            <a:r>
              <a:rPr lang="en-US" sz="3600" b="1" dirty="0" smtClean="0"/>
              <a:t>Make It – Take It</a:t>
            </a:r>
            <a:endParaRPr lang="en-US" sz="3600" b="1" dirty="0"/>
          </a:p>
        </p:txBody>
      </p:sp>
      <p:sp>
        <p:nvSpPr>
          <p:cNvPr id="3" name="TextBox 2"/>
          <p:cNvSpPr txBox="1"/>
          <p:nvPr/>
        </p:nvSpPr>
        <p:spPr>
          <a:xfrm>
            <a:off x="457200" y="1143000"/>
            <a:ext cx="8305800" cy="3108543"/>
          </a:xfrm>
          <a:prstGeom prst="rect">
            <a:avLst/>
          </a:prstGeom>
          <a:noFill/>
        </p:spPr>
        <p:txBody>
          <a:bodyPr wrap="square" rtlCol="0">
            <a:spAutoFit/>
          </a:bodyPr>
          <a:lstStyle/>
          <a:p>
            <a:pPr marL="225425" indent="-225425">
              <a:buFont typeface="Arial" pitchFamily="34" charset="0"/>
              <a:buChar char="•"/>
            </a:pPr>
            <a:r>
              <a:rPr lang="en-US" sz="2800" dirty="0" smtClean="0"/>
              <a:t>Use the time remaining to get your cards cut and punched.</a:t>
            </a:r>
          </a:p>
          <a:p>
            <a:pPr marL="225425" indent="-225425">
              <a:buFont typeface="Arial" pitchFamily="34" charset="0"/>
              <a:buChar char="•"/>
            </a:pPr>
            <a:r>
              <a:rPr lang="en-US" sz="2800" dirty="0" smtClean="0"/>
              <a:t>Put on rings.</a:t>
            </a:r>
          </a:p>
          <a:p>
            <a:pPr marL="225425" indent="-225425">
              <a:buFont typeface="Arial" pitchFamily="34" charset="0"/>
              <a:buChar char="•"/>
            </a:pPr>
            <a:r>
              <a:rPr lang="en-US" sz="2800" dirty="0" smtClean="0"/>
              <a:t>Hopefully you can begin using these and we will share at our next PD.</a:t>
            </a:r>
          </a:p>
          <a:p>
            <a:pPr marL="225425" indent="-225425">
              <a:buFont typeface="Arial" pitchFamily="34" charset="0"/>
              <a:buChar char="•"/>
            </a:pPr>
            <a:r>
              <a:rPr lang="en-US" sz="2800" dirty="0" smtClean="0"/>
              <a:t>I will also try to bring some more of these to our remaining PD’s.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dthompson1\AppData\Local\Microsoft\Windows\Temporary Internet Files\Content.IE5\T92MZTMC\MP910221012[1].jpg"/>
          <p:cNvPicPr>
            <a:picLocks noChangeAspect="1" noChangeArrowheads="1"/>
          </p:cNvPicPr>
          <p:nvPr/>
        </p:nvPicPr>
        <p:blipFill>
          <a:blip r:embed="rId2" cstate="print"/>
          <a:srcRect/>
          <a:stretch>
            <a:fillRect/>
          </a:stretch>
        </p:blipFill>
        <p:spPr bwMode="auto">
          <a:xfrm>
            <a:off x="0" y="383692"/>
            <a:ext cx="9144000" cy="6090615"/>
          </a:xfrm>
          <a:prstGeom prst="rect">
            <a:avLst/>
          </a:prstGeom>
          <a:noFill/>
        </p:spPr>
      </p:pic>
      <p:sp>
        <p:nvSpPr>
          <p:cNvPr id="3" name="TextBox 2"/>
          <p:cNvSpPr txBox="1"/>
          <p:nvPr/>
        </p:nvSpPr>
        <p:spPr>
          <a:xfrm rot="21067043">
            <a:off x="2895600" y="2610702"/>
            <a:ext cx="5410200" cy="2800767"/>
          </a:xfrm>
          <a:prstGeom prst="rect">
            <a:avLst/>
          </a:prstGeom>
          <a:noFill/>
        </p:spPr>
        <p:txBody>
          <a:bodyPr wrap="square" rtlCol="0">
            <a:spAutoFit/>
          </a:bodyPr>
          <a:lstStyle/>
          <a:p>
            <a:pPr algn="ctr"/>
            <a:r>
              <a:rPr lang="en-US" sz="8800" dirty="0" smtClean="0">
                <a:latin typeface="Lucida Handwriting" pitchFamily="66" charset="0"/>
              </a:rPr>
              <a:t>Break Time</a:t>
            </a:r>
            <a:endParaRPr lang="en-US" sz="8800" dirty="0">
              <a:latin typeface="Lucida Handwriting"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04800"/>
            <a:ext cx="7924800" cy="646331"/>
          </a:xfrm>
          <a:prstGeom prst="rect">
            <a:avLst/>
          </a:prstGeom>
          <a:noFill/>
        </p:spPr>
        <p:txBody>
          <a:bodyPr wrap="square" rtlCol="0">
            <a:spAutoFit/>
          </a:bodyPr>
          <a:lstStyle/>
          <a:p>
            <a:pPr algn="ctr"/>
            <a:r>
              <a:rPr lang="en-US" sz="3600" b="1" dirty="0" smtClean="0"/>
              <a:t>Today’s Content Outcomes</a:t>
            </a:r>
            <a:endParaRPr lang="en-US" sz="3600" b="1" dirty="0"/>
          </a:p>
        </p:txBody>
      </p:sp>
      <p:sp>
        <p:nvSpPr>
          <p:cNvPr id="3" name="TextBox 2"/>
          <p:cNvSpPr txBox="1"/>
          <p:nvPr/>
        </p:nvSpPr>
        <p:spPr>
          <a:xfrm>
            <a:off x="457200" y="1143000"/>
            <a:ext cx="8305800" cy="1384995"/>
          </a:xfrm>
          <a:prstGeom prst="rect">
            <a:avLst/>
          </a:prstGeom>
          <a:noFill/>
        </p:spPr>
        <p:txBody>
          <a:bodyPr wrap="square" rtlCol="0">
            <a:spAutoFit/>
          </a:bodyPr>
          <a:lstStyle/>
          <a:p>
            <a:pPr marL="225425" indent="-225425">
              <a:buFont typeface="Arial" pitchFamily="34" charset="0"/>
              <a:buChar char="•"/>
            </a:pPr>
            <a:r>
              <a:rPr lang="en-US" sz="2800" dirty="0" smtClean="0"/>
              <a:t>Explore Total Participation Techniques and Anita Archer’s Eliciting Responses to increase Rigor and Student Engagement</a:t>
            </a:r>
          </a:p>
        </p:txBody>
      </p:sp>
      <p:sp>
        <p:nvSpPr>
          <p:cNvPr id="5" name="TextBox 4"/>
          <p:cNvSpPr txBox="1"/>
          <p:nvPr/>
        </p:nvSpPr>
        <p:spPr>
          <a:xfrm>
            <a:off x="457200" y="4648200"/>
            <a:ext cx="8305800" cy="1815882"/>
          </a:xfrm>
          <a:prstGeom prst="rect">
            <a:avLst/>
          </a:prstGeom>
          <a:noFill/>
        </p:spPr>
        <p:txBody>
          <a:bodyPr wrap="square" rtlCol="0">
            <a:spAutoFit/>
          </a:bodyPr>
          <a:lstStyle/>
          <a:p>
            <a:pPr marL="225425" indent="-225425">
              <a:buFont typeface="Arial" pitchFamily="34" charset="0"/>
              <a:buChar char="•"/>
            </a:pPr>
            <a:r>
              <a:rPr lang="en-US" sz="2800" dirty="0" smtClean="0"/>
              <a:t>Listen and discuss applications of TPT in the classroom</a:t>
            </a:r>
          </a:p>
          <a:p>
            <a:pPr marL="225425" indent="-225425">
              <a:buFont typeface="Arial" pitchFamily="34" charset="0"/>
              <a:buChar char="•"/>
            </a:pPr>
            <a:r>
              <a:rPr lang="en-US" sz="2800" dirty="0" smtClean="0"/>
              <a:t>Read and write to make connections with TPT and student responses</a:t>
            </a:r>
          </a:p>
        </p:txBody>
      </p:sp>
      <p:sp>
        <p:nvSpPr>
          <p:cNvPr id="6" name="TextBox 5"/>
          <p:cNvSpPr txBox="1"/>
          <p:nvPr/>
        </p:nvSpPr>
        <p:spPr>
          <a:xfrm>
            <a:off x="533400" y="3657600"/>
            <a:ext cx="7924800" cy="646331"/>
          </a:xfrm>
          <a:prstGeom prst="rect">
            <a:avLst/>
          </a:prstGeom>
          <a:noFill/>
        </p:spPr>
        <p:txBody>
          <a:bodyPr wrap="square" rtlCol="0">
            <a:spAutoFit/>
          </a:bodyPr>
          <a:lstStyle/>
          <a:p>
            <a:pPr algn="ctr"/>
            <a:r>
              <a:rPr lang="en-US" sz="3600" b="1" dirty="0" smtClean="0"/>
              <a:t>Today’s Literacy Objectives</a:t>
            </a:r>
            <a:endParaRPr lang="en-US" sz="3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4375" t="37000" r="49375" b="29000"/>
          <a:stretch>
            <a:fillRect/>
          </a:stretch>
        </p:blipFill>
        <p:spPr bwMode="auto">
          <a:xfrm>
            <a:off x="381000" y="0"/>
            <a:ext cx="8471648" cy="6858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b="1" dirty="0" smtClean="0"/>
              <a:t>TPT’s </a:t>
            </a:r>
            <a:r>
              <a:rPr lang="en-US" sz="4000" b="1" dirty="0" smtClean="0"/>
              <a:t>(Total Class Participation)</a:t>
            </a:r>
            <a:endParaRPr lang="en-US" b="1" dirty="0"/>
          </a:p>
        </p:txBody>
      </p:sp>
      <p:sp>
        <p:nvSpPr>
          <p:cNvPr id="3" name="Content Placeholder 2"/>
          <p:cNvSpPr>
            <a:spLocks noGrp="1"/>
          </p:cNvSpPr>
          <p:nvPr>
            <p:ph idx="1"/>
          </p:nvPr>
        </p:nvSpPr>
        <p:spPr>
          <a:xfrm>
            <a:off x="457200" y="1524000"/>
            <a:ext cx="8229600" cy="5181600"/>
          </a:xfrm>
        </p:spPr>
        <p:txBody>
          <a:bodyPr>
            <a:normAutofit/>
          </a:bodyPr>
          <a:lstStyle/>
          <a:p>
            <a:r>
              <a:rPr lang="en-US" sz="3900" dirty="0" smtClean="0"/>
              <a:t>Pair-Shares &amp; Think-Pair-Shares</a:t>
            </a:r>
          </a:p>
          <a:p>
            <a:r>
              <a:rPr lang="en-US" sz="3900" dirty="0" smtClean="0"/>
              <a:t>Explain It To Your Neighbor</a:t>
            </a:r>
          </a:p>
          <a:p>
            <a:r>
              <a:rPr lang="en-US" sz="3900" dirty="0" smtClean="0"/>
              <a:t>Appointment Card</a:t>
            </a:r>
          </a:p>
          <a:p>
            <a:r>
              <a:rPr lang="en-US" sz="3900" dirty="0" smtClean="0"/>
              <a:t>Inside/Outside Circle</a:t>
            </a:r>
          </a:p>
          <a:p>
            <a:r>
              <a:rPr lang="en-US" sz="3900" dirty="0" smtClean="0"/>
              <a:t>Bounce Card</a:t>
            </a:r>
          </a:p>
          <a:p>
            <a:r>
              <a:rPr lang="en-US" sz="3900" dirty="0" smtClean="0"/>
              <a:t>Quick Write/Quick Draw</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b="1" dirty="0" smtClean="0"/>
              <a:t>TPT’s </a:t>
            </a:r>
            <a:r>
              <a:rPr lang="en-US" sz="4000" b="1" dirty="0" smtClean="0"/>
              <a:t>(Total Class Participation)</a:t>
            </a:r>
            <a:endParaRPr lang="en-US" b="1" dirty="0"/>
          </a:p>
        </p:txBody>
      </p:sp>
      <p:sp>
        <p:nvSpPr>
          <p:cNvPr id="3" name="Content Placeholder 2"/>
          <p:cNvSpPr>
            <a:spLocks noGrp="1"/>
          </p:cNvSpPr>
          <p:nvPr>
            <p:ph idx="1"/>
          </p:nvPr>
        </p:nvSpPr>
        <p:spPr>
          <a:xfrm>
            <a:off x="457200" y="1524000"/>
            <a:ext cx="8229600" cy="5181600"/>
          </a:xfrm>
        </p:spPr>
        <p:txBody>
          <a:bodyPr>
            <a:normAutofit/>
          </a:bodyPr>
          <a:lstStyle/>
          <a:p>
            <a:r>
              <a:rPr lang="en-US" sz="3900" dirty="0" smtClean="0"/>
              <a:t>Chalkboard Splash</a:t>
            </a:r>
          </a:p>
          <a:p>
            <a:r>
              <a:rPr lang="en-US" sz="3900" dirty="0" smtClean="0"/>
              <a:t>Hold-Ups (True/Not </a:t>
            </a:r>
            <a:r>
              <a:rPr lang="en-US" sz="3900" dirty="0" err="1" smtClean="0"/>
              <a:t>True,Yes</a:t>
            </a:r>
            <a:r>
              <a:rPr lang="en-US" sz="3900" dirty="0" smtClean="0"/>
              <a:t>/No, Agree/Disagree, Content Specific)</a:t>
            </a:r>
          </a:p>
          <a:p>
            <a:r>
              <a:rPr lang="en-US" sz="3900" dirty="0" smtClean="0"/>
              <a:t>Confer, Compare, and Clarify</a:t>
            </a:r>
          </a:p>
          <a:p>
            <a:r>
              <a:rPr lang="en-US" sz="3900" dirty="0" smtClean="0"/>
              <a:t>Three 3s in a Row</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b="1" dirty="0" smtClean="0"/>
              <a:t>TPT’s </a:t>
            </a:r>
            <a:r>
              <a:rPr lang="en-US" sz="4000" b="1" dirty="0" smtClean="0"/>
              <a:t>(Total Class Participation)</a:t>
            </a:r>
            <a:endParaRPr lang="en-US" b="1" dirty="0"/>
          </a:p>
        </p:txBody>
      </p:sp>
      <p:sp>
        <p:nvSpPr>
          <p:cNvPr id="3" name="Content Placeholder 2"/>
          <p:cNvSpPr>
            <a:spLocks noGrp="1"/>
          </p:cNvSpPr>
          <p:nvPr>
            <p:ph idx="1"/>
          </p:nvPr>
        </p:nvSpPr>
        <p:spPr>
          <a:xfrm>
            <a:off x="457200" y="1524000"/>
            <a:ext cx="8229600" cy="5181600"/>
          </a:xfrm>
        </p:spPr>
        <p:txBody>
          <a:bodyPr>
            <a:normAutofit/>
          </a:bodyPr>
          <a:lstStyle/>
          <a:p>
            <a:r>
              <a:rPr lang="en-US" sz="3900" dirty="0" smtClean="0"/>
              <a:t>Four Corners</a:t>
            </a:r>
          </a:p>
          <a:p>
            <a:r>
              <a:rPr lang="en-US" sz="3900" dirty="0" smtClean="0"/>
              <a:t>The </a:t>
            </a:r>
            <a:r>
              <a:rPr lang="en-US" sz="3900" dirty="0" err="1" smtClean="0"/>
              <a:t>Likert</a:t>
            </a:r>
            <a:r>
              <a:rPr lang="en-US" sz="3900" dirty="0" smtClean="0"/>
              <a:t> Scale</a:t>
            </a:r>
          </a:p>
          <a:p>
            <a:r>
              <a:rPr lang="en-US" sz="3900" dirty="0" smtClean="0"/>
              <a:t>Networking Session</a:t>
            </a:r>
          </a:p>
          <a:p>
            <a:r>
              <a:rPr lang="en-US" sz="3900" dirty="0" smtClean="0"/>
              <a:t>Processing Cards</a:t>
            </a:r>
          </a:p>
          <a:p>
            <a:r>
              <a:rPr lang="en-US" sz="3900" dirty="0" smtClean="0"/>
              <a:t>Choral Responses</a:t>
            </a:r>
          </a:p>
          <a:p>
            <a:r>
              <a:rPr lang="en-US" sz="3900" dirty="0" smtClean="0"/>
              <a:t>Pause Procedure</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b="1" dirty="0" smtClean="0"/>
              <a:t>TPT’s </a:t>
            </a:r>
            <a:r>
              <a:rPr lang="en-US" sz="4000" b="1" dirty="0" smtClean="0"/>
              <a:t>(Total Class Participation)</a:t>
            </a:r>
            <a:endParaRPr lang="en-US" b="1" dirty="0"/>
          </a:p>
        </p:txBody>
      </p:sp>
      <p:sp>
        <p:nvSpPr>
          <p:cNvPr id="3" name="Content Placeholder 2"/>
          <p:cNvSpPr>
            <a:spLocks noGrp="1"/>
          </p:cNvSpPr>
          <p:nvPr>
            <p:ph idx="1"/>
          </p:nvPr>
        </p:nvSpPr>
        <p:spPr>
          <a:xfrm>
            <a:off x="457200" y="1524000"/>
            <a:ext cx="8229600" cy="5181600"/>
          </a:xfrm>
        </p:spPr>
        <p:txBody>
          <a:bodyPr>
            <a:normAutofit/>
          </a:bodyPr>
          <a:lstStyle/>
          <a:p>
            <a:r>
              <a:rPr lang="en-US" sz="3900" dirty="0" smtClean="0"/>
              <a:t>Question First</a:t>
            </a:r>
          </a:p>
          <a:p>
            <a:r>
              <a:rPr lang="en-US" sz="3900" dirty="0" smtClean="0"/>
              <a:t>Study-Tell-Help-Check</a:t>
            </a:r>
          </a:p>
          <a:p>
            <a:r>
              <a:rPr lang="en-US" sz="3900" dirty="0" smtClean="0"/>
              <a:t>Whip Around or Pass</a:t>
            </a:r>
          </a:p>
          <a:p>
            <a:r>
              <a:rPr lang="en-US" sz="3900" dirty="0" smtClean="0"/>
              <a:t>Numbered Heads Together</a:t>
            </a:r>
          </a:p>
          <a:p>
            <a:r>
              <a:rPr lang="en-US" sz="3900" dirty="0" smtClean="0"/>
              <a:t>Action Responses (Thumbs up/down)</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b="1" dirty="0" smtClean="0"/>
              <a:t>TPT’s </a:t>
            </a:r>
            <a:r>
              <a:rPr lang="en-US" sz="4000" b="1" dirty="0" smtClean="0"/>
              <a:t>(Total Class Participation)</a:t>
            </a:r>
            <a:endParaRPr lang="en-US" b="1" dirty="0"/>
          </a:p>
        </p:txBody>
      </p:sp>
      <p:sp>
        <p:nvSpPr>
          <p:cNvPr id="3" name="Content Placeholder 2"/>
          <p:cNvSpPr>
            <a:spLocks noGrp="1"/>
          </p:cNvSpPr>
          <p:nvPr>
            <p:ph idx="1"/>
          </p:nvPr>
        </p:nvSpPr>
        <p:spPr>
          <a:xfrm>
            <a:off x="457200" y="1524000"/>
            <a:ext cx="8229600" cy="5181600"/>
          </a:xfrm>
        </p:spPr>
        <p:txBody>
          <a:bodyPr>
            <a:normAutofit/>
          </a:bodyPr>
          <a:lstStyle/>
          <a:p>
            <a:r>
              <a:rPr lang="en-US" sz="3900" i="1" dirty="0" smtClean="0"/>
              <a:t>ELL benefits</a:t>
            </a:r>
          </a:p>
          <a:p>
            <a:r>
              <a:rPr lang="en-US" sz="3900" i="1" dirty="0" smtClean="0"/>
              <a:t>HOTS benefits</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1862</TotalTime>
  <Words>983</Words>
  <Application>Microsoft Office PowerPoint</Application>
  <PresentationFormat>On-screen Show (4:3)</PresentationFormat>
  <Paragraphs>133</Paragraphs>
  <Slides>27</Slides>
  <Notes>19</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Student Engagement</vt:lpstr>
      <vt:lpstr>Slide 2</vt:lpstr>
      <vt:lpstr>Slide 3</vt:lpstr>
      <vt:lpstr>Slide 4</vt:lpstr>
      <vt:lpstr>TPT’s (Total Class Participation)</vt:lpstr>
      <vt:lpstr>TPT’s (Total Class Participation)</vt:lpstr>
      <vt:lpstr>TPT’s (Total Class Participation)</vt:lpstr>
      <vt:lpstr>TPT’s (Total Class Participation)</vt:lpstr>
      <vt:lpstr>TPT’s (Total Class Participation)</vt:lpstr>
      <vt:lpstr>Slide 10</vt:lpstr>
      <vt:lpstr>Slide 11</vt:lpstr>
      <vt:lpstr>Students reflect our perspective of them…Over the course of the year, my students slowly responded to my belief that they were capable of learning…they learned to believe in themselves, in part because I believed in them.</vt:lpstr>
      <vt:lpstr>Pause Procedure</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Company>Wichita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dthompson1</dc:creator>
  <cp:lastModifiedBy>sbarker</cp:lastModifiedBy>
  <cp:revision>190</cp:revision>
  <dcterms:created xsi:type="dcterms:W3CDTF">2011-11-06T21:51:20Z</dcterms:created>
  <dcterms:modified xsi:type="dcterms:W3CDTF">2012-03-13T17:24:05Z</dcterms:modified>
</cp:coreProperties>
</file>